
<file path=[Content_Types].xml><?xml version="1.0" encoding="utf-8"?>
<Types xmlns="http://schemas.openxmlformats.org/package/2006/content-types">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slideMasters/slideMaster1.xml" ContentType="application/vnd.openxmlformats-officedocument.presentationml.slideMaster+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tiff" ContentType="image/tiff"/>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5015323" rtl="0" eaLnBrk="1" latinLnBrk="0" hangingPunct="1">
      <a:defRPr sz="10100" kern="1200">
        <a:solidFill>
          <a:schemeClr val="tx1"/>
        </a:solidFill>
        <a:latin typeface="+mn-lt"/>
        <a:ea typeface="+mn-ea"/>
        <a:cs typeface="+mn-cs"/>
      </a:defRPr>
    </a:lvl1pPr>
    <a:lvl2pPr marL="2507659" algn="l" defTabSz="5015323" rtl="0" eaLnBrk="1" latinLnBrk="0" hangingPunct="1">
      <a:defRPr sz="10100" kern="1200">
        <a:solidFill>
          <a:schemeClr val="tx1"/>
        </a:solidFill>
        <a:latin typeface="+mn-lt"/>
        <a:ea typeface="+mn-ea"/>
        <a:cs typeface="+mn-cs"/>
      </a:defRPr>
    </a:lvl2pPr>
    <a:lvl3pPr marL="5015323" algn="l" defTabSz="5015323" rtl="0" eaLnBrk="1" latinLnBrk="0" hangingPunct="1">
      <a:defRPr sz="10100" kern="1200">
        <a:solidFill>
          <a:schemeClr val="tx1"/>
        </a:solidFill>
        <a:latin typeface="+mn-lt"/>
        <a:ea typeface="+mn-ea"/>
        <a:cs typeface="+mn-cs"/>
      </a:defRPr>
    </a:lvl3pPr>
    <a:lvl4pPr marL="7522982" algn="l" defTabSz="5015323" rtl="0" eaLnBrk="1" latinLnBrk="0" hangingPunct="1">
      <a:defRPr sz="10100" kern="1200">
        <a:solidFill>
          <a:schemeClr val="tx1"/>
        </a:solidFill>
        <a:latin typeface="+mn-lt"/>
        <a:ea typeface="+mn-ea"/>
        <a:cs typeface="+mn-cs"/>
      </a:defRPr>
    </a:lvl4pPr>
    <a:lvl5pPr marL="10030642" algn="l" defTabSz="5015323" rtl="0" eaLnBrk="1" latinLnBrk="0" hangingPunct="1">
      <a:defRPr sz="10100" kern="1200">
        <a:solidFill>
          <a:schemeClr val="tx1"/>
        </a:solidFill>
        <a:latin typeface="+mn-lt"/>
        <a:ea typeface="+mn-ea"/>
        <a:cs typeface="+mn-cs"/>
      </a:defRPr>
    </a:lvl5pPr>
    <a:lvl6pPr marL="12538306" algn="l" defTabSz="5015323" rtl="0" eaLnBrk="1" latinLnBrk="0" hangingPunct="1">
      <a:defRPr sz="10100" kern="1200">
        <a:solidFill>
          <a:schemeClr val="tx1"/>
        </a:solidFill>
        <a:latin typeface="+mn-lt"/>
        <a:ea typeface="+mn-ea"/>
        <a:cs typeface="+mn-cs"/>
      </a:defRPr>
    </a:lvl6pPr>
    <a:lvl7pPr marL="15045965" algn="l" defTabSz="5015323" rtl="0" eaLnBrk="1" latinLnBrk="0" hangingPunct="1">
      <a:defRPr sz="10100" kern="1200">
        <a:solidFill>
          <a:schemeClr val="tx1"/>
        </a:solidFill>
        <a:latin typeface="+mn-lt"/>
        <a:ea typeface="+mn-ea"/>
        <a:cs typeface="+mn-cs"/>
      </a:defRPr>
    </a:lvl7pPr>
    <a:lvl8pPr marL="17553624" algn="l" defTabSz="5015323" rtl="0" eaLnBrk="1" latinLnBrk="0" hangingPunct="1">
      <a:defRPr sz="10100" kern="1200">
        <a:solidFill>
          <a:schemeClr val="tx1"/>
        </a:solidFill>
        <a:latin typeface="+mn-lt"/>
        <a:ea typeface="+mn-ea"/>
        <a:cs typeface="+mn-cs"/>
      </a:defRPr>
    </a:lvl8pPr>
    <a:lvl9pPr marL="20061288" algn="l" defTabSz="5015323" rtl="0" eaLnBrk="1" latinLnBrk="0" hangingPunct="1">
      <a:defRPr sz="10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97" autoAdjust="0"/>
    <p:restoredTop sz="95261" autoAdjust="0"/>
  </p:normalViewPr>
  <p:slideViewPr>
    <p:cSldViewPr>
      <p:cViewPr>
        <p:scale>
          <a:sx n="60" d="100"/>
          <a:sy n="60" d="100"/>
        </p:scale>
        <p:origin x="6756" y="2658"/>
      </p:cViewPr>
      <p:guideLst>
        <p:guide orient="horz" pos="10368"/>
        <p:guide pos="13824"/>
      </p:guideLst>
    </p:cSldViewPr>
  </p:slideViewPr>
  <p:notesTextViewPr>
    <p:cViewPr>
      <p:scale>
        <a:sx n="400" d="100"/>
        <a:sy n="400" d="100"/>
      </p:scale>
      <p:origin x="0" y="0"/>
    </p:cViewPr>
  </p:notesTextViewPr>
  <p:gridSpacing cx="78028800" cy="780288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DD0E9C-95E8-4EEB-BAD5-43000E8F5EBE}" type="datetimeFigureOut">
              <a:rPr lang="en-US" smtClean="0"/>
              <a:pPr/>
              <a:t>11/4/2013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7ED14B-E976-4DFF-9E10-634EB72D88E5}" type="slidenum">
              <a:rPr lang="en-US" smtClean="0"/>
              <a:pPr/>
              <a:t>‹#›</a:t>
            </a:fld>
            <a:endParaRPr lang="en-US"/>
          </a:p>
        </p:txBody>
      </p:sp>
    </p:spTree>
    <p:extLst>
      <p:ext uri="{BB962C8B-B14F-4D97-AF65-F5344CB8AC3E}">
        <p14:creationId xmlns:p14="http://schemas.microsoft.com/office/powerpoint/2010/main" xmlns="" val="1123624408"/>
      </p:ext>
    </p:extLst>
  </p:cSld>
  <p:clrMap bg1="lt1" tx1="dk1" bg2="lt2" tx2="dk2" accent1="accent1" accent2="accent2" accent3="accent3" accent4="accent4" accent5="accent5" accent6="accent6" hlink="hlink" folHlink="folHlink"/>
  <p:notesStyle>
    <a:lvl1pPr marL="0" algn="l" defTabSz="914256" rtl="0" eaLnBrk="1" latinLnBrk="0" hangingPunct="1">
      <a:defRPr sz="1000" kern="1200">
        <a:solidFill>
          <a:schemeClr val="tx1"/>
        </a:solidFill>
        <a:latin typeface="+mn-lt"/>
        <a:ea typeface="+mn-ea"/>
        <a:cs typeface="+mn-cs"/>
      </a:defRPr>
    </a:lvl1pPr>
    <a:lvl2pPr marL="457128" algn="l" defTabSz="914256" rtl="0" eaLnBrk="1" latinLnBrk="0" hangingPunct="1">
      <a:defRPr sz="1000" kern="1200">
        <a:solidFill>
          <a:schemeClr val="tx1"/>
        </a:solidFill>
        <a:latin typeface="+mn-lt"/>
        <a:ea typeface="+mn-ea"/>
        <a:cs typeface="+mn-cs"/>
      </a:defRPr>
    </a:lvl2pPr>
    <a:lvl3pPr marL="914256" algn="l" defTabSz="914256" rtl="0" eaLnBrk="1" latinLnBrk="0" hangingPunct="1">
      <a:defRPr sz="1000" kern="1200">
        <a:solidFill>
          <a:schemeClr val="tx1"/>
        </a:solidFill>
        <a:latin typeface="+mn-lt"/>
        <a:ea typeface="+mn-ea"/>
        <a:cs typeface="+mn-cs"/>
      </a:defRPr>
    </a:lvl3pPr>
    <a:lvl4pPr marL="1371379" algn="l" defTabSz="914256" rtl="0" eaLnBrk="1" latinLnBrk="0" hangingPunct="1">
      <a:defRPr sz="1000" kern="1200">
        <a:solidFill>
          <a:schemeClr val="tx1"/>
        </a:solidFill>
        <a:latin typeface="+mn-lt"/>
        <a:ea typeface="+mn-ea"/>
        <a:cs typeface="+mn-cs"/>
      </a:defRPr>
    </a:lvl4pPr>
    <a:lvl5pPr marL="1828507" algn="l" defTabSz="914256" rtl="0" eaLnBrk="1" latinLnBrk="0" hangingPunct="1">
      <a:defRPr sz="1000" kern="1200">
        <a:solidFill>
          <a:schemeClr val="tx1"/>
        </a:solidFill>
        <a:latin typeface="+mn-lt"/>
        <a:ea typeface="+mn-ea"/>
        <a:cs typeface="+mn-cs"/>
      </a:defRPr>
    </a:lvl5pPr>
    <a:lvl6pPr marL="2285635" algn="l" defTabSz="914256" rtl="0" eaLnBrk="1" latinLnBrk="0" hangingPunct="1">
      <a:defRPr sz="1000" kern="1200">
        <a:solidFill>
          <a:schemeClr val="tx1"/>
        </a:solidFill>
        <a:latin typeface="+mn-lt"/>
        <a:ea typeface="+mn-ea"/>
        <a:cs typeface="+mn-cs"/>
      </a:defRPr>
    </a:lvl6pPr>
    <a:lvl7pPr marL="2742763" algn="l" defTabSz="914256" rtl="0" eaLnBrk="1" latinLnBrk="0" hangingPunct="1">
      <a:defRPr sz="1000" kern="1200">
        <a:solidFill>
          <a:schemeClr val="tx1"/>
        </a:solidFill>
        <a:latin typeface="+mn-lt"/>
        <a:ea typeface="+mn-ea"/>
        <a:cs typeface="+mn-cs"/>
      </a:defRPr>
    </a:lvl7pPr>
    <a:lvl8pPr marL="3199886" algn="l" defTabSz="914256" rtl="0" eaLnBrk="1" latinLnBrk="0" hangingPunct="1">
      <a:defRPr sz="1000" kern="1200">
        <a:solidFill>
          <a:schemeClr val="tx1"/>
        </a:solidFill>
        <a:latin typeface="+mn-lt"/>
        <a:ea typeface="+mn-ea"/>
        <a:cs typeface="+mn-cs"/>
      </a:defRPr>
    </a:lvl8pPr>
    <a:lvl9pPr marL="3657014" algn="l" defTabSz="914256"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7ED14B-E976-4DFF-9E10-634EB72D88E5}"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507659" indent="0" algn="ctr">
              <a:buNone/>
              <a:defRPr>
                <a:solidFill>
                  <a:schemeClr val="tx1">
                    <a:tint val="75000"/>
                  </a:schemeClr>
                </a:solidFill>
              </a:defRPr>
            </a:lvl2pPr>
            <a:lvl3pPr marL="5015323" indent="0" algn="ctr">
              <a:buNone/>
              <a:defRPr>
                <a:solidFill>
                  <a:schemeClr val="tx1">
                    <a:tint val="75000"/>
                  </a:schemeClr>
                </a:solidFill>
              </a:defRPr>
            </a:lvl3pPr>
            <a:lvl4pPr marL="7522982" indent="0" algn="ctr">
              <a:buNone/>
              <a:defRPr>
                <a:solidFill>
                  <a:schemeClr val="tx1">
                    <a:tint val="75000"/>
                  </a:schemeClr>
                </a:solidFill>
              </a:defRPr>
            </a:lvl4pPr>
            <a:lvl5pPr marL="10030642" indent="0" algn="ctr">
              <a:buNone/>
              <a:defRPr>
                <a:solidFill>
                  <a:schemeClr val="tx1">
                    <a:tint val="75000"/>
                  </a:schemeClr>
                </a:solidFill>
              </a:defRPr>
            </a:lvl5pPr>
            <a:lvl6pPr marL="12538306" indent="0" algn="ctr">
              <a:buNone/>
              <a:defRPr>
                <a:solidFill>
                  <a:schemeClr val="tx1">
                    <a:tint val="75000"/>
                  </a:schemeClr>
                </a:solidFill>
              </a:defRPr>
            </a:lvl6pPr>
            <a:lvl7pPr marL="15045965" indent="0" algn="ctr">
              <a:buNone/>
              <a:defRPr>
                <a:solidFill>
                  <a:schemeClr val="tx1">
                    <a:tint val="75000"/>
                  </a:schemeClr>
                </a:solidFill>
              </a:defRPr>
            </a:lvl7pPr>
            <a:lvl8pPr marL="17553624" indent="0" algn="ctr">
              <a:buNone/>
              <a:defRPr>
                <a:solidFill>
                  <a:schemeClr val="tx1">
                    <a:tint val="75000"/>
                  </a:schemeClr>
                </a:solidFill>
              </a:defRPr>
            </a:lvl8pPr>
            <a:lvl9pPr marL="2006128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F72FFC-7BF3-4046-A140-4C0F33F5B5CC}" type="datetimeFigureOut">
              <a:rPr lang="en-US" smtClean="0"/>
              <a:pPr/>
              <a:t>11/4/2013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4C5BF-A325-4B4A-BA35-55AC459967A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F72FFC-7BF3-4046-A140-4C0F33F5B5CC}" type="datetimeFigureOut">
              <a:rPr lang="en-US" smtClean="0"/>
              <a:pPr/>
              <a:t>11/4/2013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4C5BF-A325-4B4A-BA35-55AC459967A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9" y="8435342"/>
            <a:ext cx="47404018" cy="17976341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530847" y="8435342"/>
            <a:ext cx="141480542" cy="17976341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F72FFC-7BF3-4046-A140-4C0F33F5B5CC}" type="datetimeFigureOut">
              <a:rPr lang="en-US" smtClean="0"/>
              <a:pPr/>
              <a:t>11/4/2013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4C5BF-A325-4B4A-BA35-55AC459967A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F72FFC-7BF3-4046-A140-4C0F33F5B5CC}" type="datetimeFigureOut">
              <a:rPr lang="en-US" smtClean="0"/>
              <a:pPr/>
              <a:t>11/4/2013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4C5BF-A325-4B4A-BA35-55AC459967A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221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9"/>
            <a:ext cx="37307520" cy="7200898"/>
          </a:xfrm>
        </p:spPr>
        <p:txBody>
          <a:bodyPr anchor="b"/>
          <a:lstStyle>
            <a:lvl1pPr marL="0" indent="0">
              <a:buNone/>
              <a:defRPr sz="11000">
                <a:solidFill>
                  <a:schemeClr val="tx1">
                    <a:tint val="75000"/>
                  </a:schemeClr>
                </a:solidFill>
              </a:defRPr>
            </a:lvl1pPr>
            <a:lvl2pPr marL="2507659" indent="0">
              <a:buNone/>
              <a:defRPr sz="10100">
                <a:solidFill>
                  <a:schemeClr val="tx1">
                    <a:tint val="75000"/>
                  </a:schemeClr>
                </a:solidFill>
              </a:defRPr>
            </a:lvl2pPr>
            <a:lvl3pPr marL="5015323" indent="0">
              <a:buNone/>
              <a:defRPr sz="8600">
                <a:solidFill>
                  <a:schemeClr val="tx1">
                    <a:tint val="75000"/>
                  </a:schemeClr>
                </a:solidFill>
              </a:defRPr>
            </a:lvl3pPr>
            <a:lvl4pPr marL="7522982" indent="0">
              <a:buNone/>
              <a:defRPr sz="7700">
                <a:solidFill>
                  <a:schemeClr val="tx1">
                    <a:tint val="75000"/>
                  </a:schemeClr>
                </a:solidFill>
              </a:defRPr>
            </a:lvl4pPr>
            <a:lvl5pPr marL="10030642" indent="0">
              <a:buNone/>
              <a:defRPr sz="7700">
                <a:solidFill>
                  <a:schemeClr val="tx1">
                    <a:tint val="75000"/>
                  </a:schemeClr>
                </a:solidFill>
              </a:defRPr>
            </a:lvl5pPr>
            <a:lvl6pPr marL="12538306" indent="0">
              <a:buNone/>
              <a:defRPr sz="7700">
                <a:solidFill>
                  <a:schemeClr val="tx1">
                    <a:tint val="75000"/>
                  </a:schemeClr>
                </a:solidFill>
              </a:defRPr>
            </a:lvl6pPr>
            <a:lvl7pPr marL="15045965" indent="0">
              <a:buNone/>
              <a:defRPr sz="7700">
                <a:solidFill>
                  <a:schemeClr val="tx1">
                    <a:tint val="75000"/>
                  </a:schemeClr>
                </a:solidFill>
              </a:defRPr>
            </a:lvl7pPr>
            <a:lvl8pPr marL="17553624" indent="0">
              <a:buNone/>
              <a:defRPr sz="7700">
                <a:solidFill>
                  <a:schemeClr val="tx1">
                    <a:tint val="75000"/>
                  </a:schemeClr>
                </a:solidFill>
              </a:defRPr>
            </a:lvl8pPr>
            <a:lvl9pPr marL="20061288" indent="0">
              <a:buNone/>
              <a:defRPr sz="7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F72FFC-7BF3-4046-A140-4C0F33F5B5CC}" type="datetimeFigureOut">
              <a:rPr lang="en-US" smtClean="0"/>
              <a:pPr/>
              <a:t>11/4/2013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74C5BF-A325-4B4A-BA35-55AC459967A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530842" y="49156622"/>
            <a:ext cx="94442280" cy="139042138"/>
          </a:xfrm>
        </p:spPr>
        <p:txBody>
          <a:bodyPr/>
          <a:lstStyle>
            <a:lvl1pPr>
              <a:defRPr sz="15400"/>
            </a:lvl1pPr>
            <a:lvl2pPr>
              <a:defRPr sz="13000"/>
            </a:lvl2pPr>
            <a:lvl3pPr>
              <a:defRPr sz="11000"/>
            </a:lvl3pPr>
            <a:lvl4pPr>
              <a:defRPr sz="10100"/>
            </a:lvl4pPr>
            <a:lvl5pPr>
              <a:defRPr sz="10100"/>
            </a:lvl5pPr>
            <a:lvl6pPr>
              <a:defRPr sz="10100"/>
            </a:lvl6pPr>
            <a:lvl7pPr>
              <a:defRPr sz="10100"/>
            </a:lvl7pPr>
            <a:lvl8pPr>
              <a:defRPr sz="10100"/>
            </a:lvl8pPr>
            <a:lvl9pPr>
              <a:defRPr sz="10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05704642" y="49156622"/>
            <a:ext cx="94442280" cy="139042138"/>
          </a:xfrm>
        </p:spPr>
        <p:txBody>
          <a:bodyPr/>
          <a:lstStyle>
            <a:lvl1pPr>
              <a:defRPr sz="15400"/>
            </a:lvl1pPr>
            <a:lvl2pPr>
              <a:defRPr sz="13000"/>
            </a:lvl2pPr>
            <a:lvl3pPr>
              <a:defRPr sz="11000"/>
            </a:lvl3pPr>
            <a:lvl4pPr>
              <a:defRPr sz="10100"/>
            </a:lvl4pPr>
            <a:lvl5pPr>
              <a:defRPr sz="10100"/>
            </a:lvl5pPr>
            <a:lvl6pPr>
              <a:defRPr sz="10100"/>
            </a:lvl6pPr>
            <a:lvl7pPr>
              <a:defRPr sz="10100"/>
            </a:lvl7pPr>
            <a:lvl8pPr>
              <a:defRPr sz="10100"/>
            </a:lvl8pPr>
            <a:lvl9pPr>
              <a:defRPr sz="10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F72FFC-7BF3-4046-A140-4C0F33F5B5CC}" type="datetimeFigureOut">
              <a:rPr lang="en-US" smtClean="0"/>
              <a:pPr/>
              <a:t>11/4/2013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74C5BF-A325-4B4A-BA35-55AC459967A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3000" b="1"/>
            </a:lvl1pPr>
            <a:lvl2pPr marL="2507659" indent="0">
              <a:buNone/>
              <a:defRPr sz="11000" b="1"/>
            </a:lvl2pPr>
            <a:lvl3pPr marL="5015323" indent="0">
              <a:buNone/>
              <a:defRPr sz="10100" b="1"/>
            </a:lvl3pPr>
            <a:lvl4pPr marL="7522982" indent="0">
              <a:buNone/>
              <a:defRPr sz="8600" b="1"/>
            </a:lvl4pPr>
            <a:lvl5pPr marL="10030642" indent="0">
              <a:buNone/>
              <a:defRPr sz="8600" b="1"/>
            </a:lvl5pPr>
            <a:lvl6pPr marL="12538306" indent="0">
              <a:buNone/>
              <a:defRPr sz="8600" b="1"/>
            </a:lvl6pPr>
            <a:lvl7pPr marL="15045965" indent="0">
              <a:buNone/>
              <a:defRPr sz="8600" b="1"/>
            </a:lvl7pPr>
            <a:lvl8pPr marL="17553624" indent="0">
              <a:buNone/>
              <a:defRPr sz="8600" b="1"/>
            </a:lvl8pPr>
            <a:lvl9pPr marL="20061288" indent="0">
              <a:buNone/>
              <a:defRPr sz="86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3000"/>
            </a:lvl1pPr>
            <a:lvl2pPr>
              <a:defRPr sz="11000"/>
            </a:lvl2pPr>
            <a:lvl3pPr>
              <a:defRPr sz="101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3000" b="1"/>
            </a:lvl1pPr>
            <a:lvl2pPr marL="2507659" indent="0">
              <a:buNone/>
              <a:defRPr sz="11000" b="1"/>
            </a:lvl2pPr>
            <a:lvl3pPr marL="5015323" indent="0">
              <a:buNone/>
              <a:defRPr sz="10100" b="1"/>
            </a:lvl3pPr>
            <a:lvl4pPr marL="7522982" indent="0">
              <a:buNone/>
              <a:defRPr sz="8600" b="1"/>
            </a:lvl4pPr>
            <a:lvl5pPr marL="10030642" indent="0">
              <a:buNone/>
              <a:defRPr sz="8600" b="1"/>
            </a:lvl5pPr>
            <a:lvl6pPr marL="12538306" indent="0">
              <a:buNone/>
              <a:defRPr sz="8600" b="1"/>
            </a:lvl6pPr>
            <a:lvl7pPr marL="15045965" indent="0">
              <a:buNone/>
              <a:defRPr sz="8600" b="1"/>
            </a:lvl7pPr>
            <a:lvl8pPr marL="17553624" indent="0">
              <a:buNone/>
              <a:defRPr sz="8600" b="1"/>
            </a:lvl8pPr>
            <a:lvl9pPr marL="20061288" indent="0">
              <a:buNone/>
              <a:defRPr sz="86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3000"/>
            </a:lvl1pPr>
            <a:lvl2pPr>
              <a:defRPr sz="11000"/>
            </a:lvl2pPr>
            <a:lvl3pPr>
              <a:defRPr sz="101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F72FFC-7BF3-4046-A140-4C0F33F5B5CC}" type="datetimeFigureOut">
              <a:rPr lang="en-US" smtClean="0"/>
              <a:pPr/>
              <a:t>11/4/2013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74C5BF-A325-4B4A-BA35-55AC459967A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F72FFC-7BF3-4046-A140-4C0F33F5B5CC}" type="datetimeFigureOut">
              <a:rPr lang="en-US" smtClean="0"/>
              <a:pPr/>
              <a:t>11/4/2013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74C5BF-A325-4B4A-BA35-55AC459967A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F72FFC-7BF3-4046-A140-4C0F33F5B5CC}" type="datetimeFigureOut">
              <a:rPr lang="en-US" smtClean="0"/>
              <a:pPr/>
              <a:t>11/4/2013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74C5BF-A325-4B4A-BA35-55AC459967A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7" y="1310640"/>
            <a:ext cx="14439902" cy="5577840"/>
          </a:xfrm>
        </p:spPr>
        <p:txBody>
          <a:bodyPr anchor="b"/>
          <a:lstStyle>
            <a:lvl1pPr algn="l">
              <a:defRPr sz="11000" b="1"/>
            </a:lvl1pPr>
          </a:lstStyle>
          <a:p>
            <a:r>
              <a:rPr lang="en-US" smtClean="0"/>
              <a:t>Click to edit Master title style</a:t>
            </a:r>
            <a:endParaRPr lang="en-US"/>
          </a:p>
        </p:txBody>
      </p:sp>
      <p:sp>
        <p:nvSpPr>
          <p:cNvPr id="3" name="Content Placeholder 2"/>
          <p:cNvSpPr>
            <a:spLocks noGrp="1"/>
          </p:cNvSpPr>
          <p:nvPr>
            <p:ph idx="1"/>
          </p:nvPr>
        </p:nvSpPr>
        <p:spPr>
          <a:xfrm>
            <a:off x="17160240" y="1310647"/>
            <a:ext cx="24536400" cy="28094942"/>
          </a:xfrm>
        </p:spPr>
        <p:txBody>
          <a:bodyPr/>
          <a:lstStyle>
            <a:lvl1pPr>
              <a:defRPr sz="17800"/>
            </a:lvl1pPr>
            <a:lvl2pPr>
              <a:defRPr sz="15400"/>
            </a:lvl2pPr>
            <a:lvl3pPr>
              <a:defRPr sz="13000"/>
            </a:lvl3pPr>
            <a:lvl4pPr>
              <a:defRPr sz="11000"/>
            </a:lvl4pPr>
            <a:lvl5pPr>
              <a:defRPr sz="11000"/>
            </a:lvl5pPr>
            <a:lvl6pPr>
              <a:defRPr sz="11000"/>
            </a:lvl6pPr>
            <a:lvl7pPr>
              <a:defRPr sz="11000"/>
            </a:lvl7pPr>
            <a:lvl8pPr>
              <a:defRPr sz="11000"/>
            </a:lvl8pPr>
            <a:lvl9pPr>
              <a:defRPr sz="11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7" y="6888487"/>
            <a:ext cx="14439902" cy="22517102"/>
          </a:xfrm>
        </p:spPr>
        <p:txBody>
          <a:bodyPr/>
          <a:lstStyle>
            <a:lvl1pPr marL="0" indent="0">
              <a:buNone/>
              <a:defRPr sz="7700"/>
            </a:lvl1pPr>
            <a:lvl2pPr marL="2507659" indent="0">
              <a:buNone/>
              <a:defRPr sz="6700"/>
            </a:lvl2pPr>
            <a:lvl3pPr marL="5015323" indent="0">
              <a:buNone/>
              <a:defRPr sz="5300"/>
            </a:lvl3pPr>
            <a:lvl4pPr marL="7522982" indent="0">
              <a:buNone/>
              <a:defRPr sz="4800"/>
            </a:lvl4pPr>
            <a:lvl5pPr marL="10030642" indent="0">
              <a:buNone/>
              <a:defRPr sz="4800"/>
            </a:lvl5pPr>
            <a:lvl6pPr marL="12538306" indent="0">
              <a:buNone/>
              <a:defRPr sz="4800"/>
            </a:lvl6pPr>
            <a:lvl7pPr marL="15045965" indent="0">
              <a:buNone/>
              <a:defRPr sz="4800"/>
            </a:lvl7pPr>
            <a:lvl8pPr marL="17553624" indent="0">
              <a:buNone/>
              <a:defRPr sz="4800"/>
            </a:lvl8pPr>
            <a:lvl9pPr marL="20061288"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F72FFC-7BF3-4046-A140-4C0F33F5B5CC}" type="datetimeFigureOut">
              <a:rPr lang="en-US" smtClean="0"/>
              <a:pPr/>
              <a:t>11/4/2013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74C5BF-A325-4B4A-BA35-55AC459967A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110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7800"/>
            </a:lvl1pPr>
            <a:lvl2pPr marL="2507659" indent="0">
              <a:buNone/>
              <a:defRPr sz="15400"/>
            </a:lvl2pPr>
            <a:lvl3pPr marL="5015323" indent="0">
              <a:buNone/>
              <a:defRPr sz="13000"/>
            </a:lvl3pPr>
            <a:lvl4pPr marL="7522982" indent="0">
              <a:buNone/>
              <a:defRPr sz="11000"/>
            </a:lvl4pPr>
            <a:lvl5pPr marL="10030642" indent="0">
              <a:buNone/>
              <a:defRPr sz="11000"/>
            </a:lvl5pPr>
            <a:lvl6pPr marL="12538306" indent="0">
              <a:buNone/>
              <a:defRPr sz="11000"/>
            </a:lvl6pPr>
            <a:lvl7pPr marL="15045965" indent="0">
              <a:buNone/>
              <a:defRPr sz="11000"/>
            </a:lvl7pPr>
            <a:lvl8pPr marL="17553624" indent="0">
              <a:buNone/>
              <a:defRPr sz="11000"/>
            </a:lvl8pPr>
            <a:lvl9pPr marL="20061288" indent="0">
              <a:buNone/>
              <a:defRPr sz="110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7700"/>
            </a:lvl1pPr>
            <a:lvl2pPr marL="2507659" indent="0">
              <a:buNone/>
              <a:defRPr sz="6700"/>
            </a:lvl2pPr>
            <a:lvl3pPr marL="5015323" indent="0">
              <a:buNone/>
              <a:defRPr sz="5300"/>
            </a:lvl3pPr>
            <a:lvl4pPr marL="7522982" indent="0">
              <a:buNone/>
              <a:defRPr sz="4800"/>
            </a:lvl4pPr>
            <a:lvl5pPr marL="10030642" indent="0">
              <a:buNone/>
              <a:defRPr sz="4800"/>
            </a:lvl5pPr>
            <a:lvl6pPr marL="12538306" indent="0">
              <a:buNone/>
              <a:defRPr sz="4800"/>
            </a:lvl6pPr>
            <a:lvl7pPr marL="15045965" indent="0">
              <a:buNone/>
              <a:defRPr sz="4800"/>
            </a:lvl7pPr>
            <a:lvl8pPr marL="17553624" indent="0">
              <a:buNone/>
              <a:defRPr sz="4800"/>
            </a:lvl8pPr>
            <a:lvl9pPr marL="20061288"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F72FFC-7BF3-4046-A140-4C0F33F5B5CC}" type="datetimeFigureOut">
              <a:rPr lang="en-US" smtClean="0"/>
              <a:pPr/>
              <a:t>11/4/2013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74C5BF-A325-4B4A-BA35-55AC459967A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501533" tIns="250766" rIns="501533" bIns="25076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7"/>
            <a:ext cx="39502080" cy="21724622"/>
          </a:xfrm>
          <a:prstGeom prst="rect">
            <a:avLst/>
          </a:prstGeom>
        </p:spPr>
        <p:txBody>
          <a:bodyPr vert="horz" lIns="501533" tIns="250766" rIns="501533" bIns="25076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2"/>
            <a:ext cx="10241280" cy="1752600"/>
          </a:xfrm>
          <a:prstGeom prst="rect">
            <a:avLst/>
          </a:prstGeom>
        </p:spPr>
        <p:txBody>
          <a:bodyPr vert="horz" lIns="501533" tIns="250766" rIns="501533" bIns="250766" rtlCol="0" anchor="ctr"/>
          <a:lstStyle>
            <a:lvl1pPr algn="l">
              <a:defRPr sz="6700">
                <a:solidFill>
                  <a:schemeClr val="tx1">
                    <a:tint val="75000"/>
                  </a:schemeClr>
                </a:solidFill>
              </a:defRPr>
            </a:lvl1pPr>
          </a:lstStyle>
          <a:p>
            <a:fld id="{88F72FFC-7BF3-4046-A140-4C0F33F5B5CC}" type="datetimeFigureOut">
              <a:rPr lang="en-US" smtClean="0"/>
              <a:pPr/>
              <a:t>11/4/2013</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501533" tIns="250766" rIns="501533" bIns="250766" rtlCol="0" anchor="ctr"/>
          <a:lstStyle>
            <a:lvl1pPr algn="ctr">
              <a:defRPr sz="6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501533" tIns="250766" rIns="501533" bIns="250766" rtlCol="0" anchor="ctr"/>
          <a:lstStyle>
            <a:lvl1pPr algn="r">
              <a:defRPr sz="6700">
                <a:solidFill>
                  <a:schemeClr val="tx1">
                    <a:tint val="75000"/>
                  </a:schemeClr>
                </a:solidFill>
              </a:defRPr>
            </a:lvl1pPr>
          </a:lstStyle>
          <a:p>
            <a:fld id="{E974C5BF-A325-4B4A-BA35-55AC459967A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5015323" rtl="0" eaLnBrk="1" latinLnBrk="0" hangingPunct="1">
        <a:spcBef>
          <a:spcPct val="0"/>
        </a:spcBef>
        <a:buNone/>
        <a:defRPr sz="24000" kern="1200">
          <a:solidFill>
            <a:schemeClr val="tx1"/>
          </a:solidFill>
          <a:latin typeface="+mj-lt"/>
          <a:ea typeface="+mj-ea"/>
          <a:cs typeface="+mj-cs"/>
        </a:defRPr>
      </a:lvl1pPr>
    </p:titleStyle>
    <p:bodyStyle>
      <a:lvl1pPr marL="1880746" indent="-1880746" algn="l" defTabSz="5015323" rtl="0" eaLnBrk="1" latinLnBrk="0" hangingPunct="1">
        <a:spcBef>
          <a:spcPct val="20000"/>
        </a:spcBef>
        <a:buFont typeface="Arial" pitchFamily="34" charset="0"/>
        <a:buChar char="•"/>
        <a:defRPr sz="17800" kern="1200">
          <a:solidFill>
            <a:schemeClr val="tx1"/>
          </a:solidFill>
          <a:latin typeface="+mn-lt"/>
          <a:ea typeface="+mn-ea"/>
          <a:cs typeface="+mn-cs"/>
        </a:defRPr>
      </a:lvl1pPr>
      <a:lvl2pPr marL="4074950" indent="-1567286" algn="l" defTabSz="5015323" rtl="0" eaLnBrk="1" latinLnBrk="0" hangingPunct="1">
        <a:spcBef>
          <a:spcPct val="20000"/>
        </a:spcBef>
        <a:buFont typeface="Arial" pitchFamily="34" charset="0"/>
        <a:buChar char="–"/>
        <a:defRPr sz="15400" kern="1200">
          <a:solidFill>
            <a:schemeClr val="tx1"/>
          </a:solidFill>
          <a:latin typeface="+mn-lt"/>
          <a:ea typeface="+mn-ea"/>
          <a:cs typeface="+mn-cs"/>
        </a:defRPr>
      </a:lvl2pPr>
      <a:lvl3pPr marL="6269150" indent="-1253832" algn="l" defTabSz="5015323" rtl="0" eaLnBrk="1" latinLnBrk="0" hangingPunct="1">
        <a:spcBef>
          <a:spcPct val="20000"/>
        </a:spcBef>
        <a:buFont typeface="Arial" pitchFamily="34" charset="0"/>
        <a:buChar char="•"/>
        <a:defRPr sz="13000" kern="1200">
          <a:solidFill>
            <a:schemeClr val="tx1"/>
          </a:solidFill>
          <a:latin typeface="+mn-lt"/>
          <a:ea typeface="+mn-ea"/>
          <a:cs typeface="+mn-cs"/>
        </a:defRPr>
      </a:lvl3pPr>
      <a:lvl4pPr marL="8776814" indent="-1253832" algn="l" defTabSz="5015323" rtl="0" eaLnBrk="1" latinLnBrk="0" hangingPunct="1">
        <a:spcBef>
          <a:spcPct val="20000"/>
        </a:spcBef>
        <a:buFont typeface="Arial" pitchFamily="34" charset="0"/>
        <a:buChar char="–"/>
        <a:defRPr sz="11000" kern="1200">
          <a:solidFill>
            <a:schemeClr val="tx1"/>
          </a:solidFill>
          <a:latin typeface="+mn-lt"/>
          <a:ea typeface="+mn-ea"/>
          <a:cs typeface="+mn-cs"/>
        </a:defRPr>
      </a:lvl4pPr>
      <a:lvl5pPr marL="11284474" indent="-1253832" algn="l" defTabSz="5015323" rtl="0" eaLnBrk="1" latinLnBrk="0" hangingPunct="1">
        <a:spcBef>
          <a:spcPct val="20000"/>
        </a:spcBef>
        <a:buFont typeface="Arial" pitchFamily="34" charset="0"/>
        <a:buChar char="»"/>
        <a:defRPr sz="11000" kern="1200">
          <a:solidFill>
            <a:schemeClr val="tx1"/>
          </a:solidFill>
          <a:latin typeface="+mn-lt"/>
          <a:ea typeface="+mn-ea"/>
          <a:cs typeface="+mn-cs"/>
        </a:defRPr>
      </a:lvl5pPr>
      <a:lvl6pPr marL="13792133" indent="-1253832" algn="l" defTabSz="5015323" rtl="0" eaLnBrk="1" latinLnBrk="0" hangingPunct="1">
        <a:spcBef>
          <a:spcPct val="20000"/>
        </a:spcBef>
        <a:buFont typeface="Arial" pitchFamily="34" charset="0"/>
        <a:buChar char="•"/>
        <a:defRPr sz="11000" kern="1200">
          <a:solidFill>
            <a:schemeClr val="tx1"/>
          </a:solidFill>
          <a:latin typeface="+mn-lt"/>
          <a:ea typeface="+mn-ea"/>
          <a:cs typeface="+mn-cs"/>
        </a:defRPr>
      </a:lvl6pPr>
      <a:lvl7pPr marL="16299797" indent="-1253832" algn="l" defTabSz="5015323" rtl="0" eaLnBrk="1" latinLnBrk="0" hangingPunct="1">
        <a:spcBef>
          <a:spcPct val="20000"/>
        </a:spcBef>
        <a:buFont typeface="Arial" pitchFamily="34" charset="0"/>
        <a:buChar char="•"/>
        <a:defRPr sz="11000" kern="1200">
          <a:solidFill>
            <a:schemeClr val="tx1"/>
          </a:solidFill>
          <a:latin typeface="+mn-lt"/>
          <a:ea typeface="+mn-ea"/>
          <a:cs typeface="+mn-cs"/>
        </a:defRPr>
      </a:lvl7pPr>
      <a:lvl8pPr marL="18807456" indent="-1253832" algn="l" defTabSz="5015323" rtl="0" eaLnBrk="1" latinLnBrk="0" hangingPunct="1">
        <a:spcBef>
          <a:spcPct val="20000"/>
        </a:spcBef>
        <a:buFont typeface="Arial" pitchFamily="34" charset="0"/>
        <a:buChar char="•"/>
        <a:defRPr sz="11000" kern="1200">
          <a:solidFill>
            <a:schemeClr val="tx1"/>
          </a:solidFill>
          <a:latin typeface="+mn-lt"/>
          <a:ea typeface="+mn-ea"/>
          <a:cs typeface="+mn-cs"/>
        </a:defRPr>
      </a:lvl8pPr>
      <a:lvl9pPr marL="21315115" indent="-1253832" algn="l" defTabSz="5015323" rtl="0" eaLnBrk="1" latinLnBrk="0" hangingPunct="1">
        <a:spcBef>
          <a:spcPct val="20000"/>
        </a:spcBef>
        <a:buFont typeface="Arial" pitchFamily="34" charset="0"/>
        <a:buChar char="•"/>
        <a:defRPr sz="11000" kern="1200">
          <a:solidFill>
            <a:schemeClr val="tx1"/>
          </a:solidFill>
          <a:latin typeface="+mn-lt"/>
          <a:ea typeface="+mn-ea"/>
          <a:cs typeface="+mn-cs"/>
        </a:defRPr>
      </a:lvl9pPr>
    </p:bodyStyle>
    <p:otherStyle>
      <a:defPPr>
        <a:defRPr lang="en-US"/>
      </a:defPPr>
      <a:lvl1pPr marL="0" algn="l" defTabSz="5015323" rtl="0" eaLnBrk="1" latinLnBrk="0" hangingPunct="1">
        <a:defRPr sz="10100" kern="1200">
          <a:solidFill>
            <a:schemeClr val="tx1"/>
          </a:solidFill>
          <a:latin typeface="+mn-lt"/>
          <a:ea typeface="+mn-ea"/>
          <a:cs typeface="+mn-cs"/>
        </a:defRPr>
      </a:lvl1pPr>
      <a:lvl2pPr marL="2507659" algn="l" defTabSz="5015323" rtl="0" eaLnBrk="1" latinLnBrk="0" hangingPunct="1">
        <a:defRPr sz="10100" kern="1200">
          <a:solidFill>
            <a:schemeClr val="tx1"/>
          </a:solidFill>
          <a:latin typeface="+mn-lt"/>
          <a:ea typeface="+mn-ea"/>
          <a:cs typeface="+mn-cs"/>
        </a:defRPr>
      </a:lvl2pPr>
      <a:lvl3pPr marL="5015323" algn="l" defTabSz="5015323" rtl="0" eaLnBrk="1" latinLnBrk="0" hangingPunct="1">
        <a:defRPr sz="10100" kern="1200">
          <a:solidFill>
            <a:schemeClr val="tx1"/>
          </a:solidFill>
          <a:latin typeface="+mn-lt"/>
          <a:ea typeface="+mn-ea"/>
          <a:cs typeface="+mn-cs"/>
        </a:defRPr>
      </a:lvl3pPr>
      <a:lvl4pPr marL="7522982" algn="l" defTabSz="5015323" rtl="0" eaLnBrk="1" latinLnBrk="0" hangingPunct="1">
        <a:defRPr sz="10100" kern="1200">
          <a:solidFill>
            <a:schemeClr val="tx1"/>
          </a:solidFill>
          <a:latin typeface="+mn-lt"/>
          <a:ea typeface="+mn-ea"/>
          <a:cs typeface="+mn-cs"/>
        </a:defRPr>
      </a:lvl4pPr>
      <a:lvl5pPr marL="10030642" algn="l" defTabSz="5015323" rtl="0" eaLnBrk="1" latinLnBrk="0" hangingPunct="1">
        <a:defRPr sz="10100" kern="1200">
          <a:solidFill>
            <a:schemeClr val="tx1"/>
          </a:solidFill>
          <a:latin typeface="+mn-lt"/>
          <a:ea typeface="+mn-ea"/>
          <a:cs typeface="+mn-cs"/>
        </a:defRPr>
      </a:lvl5pPr>
      <a:lvl6pPr marL="12538306" algn="l" defTabSz="5015323" rtl="0" eaLnBrk="1" latinLnBrk="0" hangingPunct="1">
        <a:defRPr sz="10100" kern="1200">
          <a:solidFill>
            <a:schemeClr val="tx1"/>
          </a:solidFill>
          <a:latin typeface="+mn-lt"/>
          <a:ea typeface="+mn-ea"/>
          <a:cs typeface="+mn-cs"/>
        </a:defRPr>
      </a:lvl6pPr>
      <a:lvl7pPr marL="15045965" algn="l" defTabSz="5015323" rtl="0" eaLnBrk="1" latinLnBrk="0" hangingPunct="1">
        <a:defRPr sz="10100" kern="1200">
          <a:solidFill>
            <a:schemeClr val="tx1"/>
          </a:solidFill>
          <a:latin typeface="+mn-lt"/>
          <a:ea typeface="+mn-ea"/>
          <a:cs typeface="+mn-cs"/>
        </a:defRPr>
      </a:lvl7pPr>
      <a:lvl8pPr marL="17553624" algn="l" defTabSz="5015323" rtl="0" eaLnBrk="1" latinLnBrk="0" hangingPunct="1">
        <a:defRPr sz="10100" kern="1200">
          <a:solidFill>
            <a:schemeClr val="tx1"/>
          </a:solidFill>
          <a:latin typeface="+mn-lt"/>
          <a:ea typeface="+mn-ea"/>
          <a:cs typeface="+mn-cs"/>
        </a:defRPr>
      </a:lvl8pPr>
      <a:lvl9pPr marL="20061288" algn="l" defTabSz="5015323" rtl="0" eaLnBrk="1" latinLnBrk="0" hangingPunct="1">
        <a:defRPr sz="10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tiff"/><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19" name="TextBox 18"/>
          <p:cNvSpPr txBox="1"/>
          <p:nvPr/>
        </p:nvSpPr>
        <p:spPr>
          <a:xfrm>
            <a:off x="9477281" y="228600"/>
            <a:ext cx="24936648" cy="1126445"/>
          </a:xfrm>
          <a:prstGeom prst="rect">
            <a:avLst/>
          </a:prstGeom>
          <a:noFill/>
        </p:spPr>
        <p:txBody>
          <a:bodyPr wrap="none" lIns="91426" tIns="45710" rIns="91426" bIns="45710" rtlCol="0">
            <a:spAutoFit/>
          </a:bodyPr>
          <a:lstStyle/>
          <a:p>
            <a:pPr algn="ctr"/>
            <a:r>
              <a:rPr lang="en-US" sz="6700" b="1" dirty="0" smtClean="0">
                <a:solidFill>
                  <a:schemeClr val="bg1"/>
                </a:solidFill>
              </a:rPr>
              <a:t>Integrated Analysis of DNA Methylation Aberrations in Osteosarcoma</a:t>
            </a:r>
          </a:p>
        </p:txBody>
      </p:sp>
      <p:sp>
        <p:nvSpPr>
          <p:cNvPr id="20" name="TextBox 19"/>
          <p:cNvSpPr txBox="1"/>
          <p:nvPr/>
        </p:nvSpPr>
        <p:spPr>
          <a:xfrm>
            <a:off x="6019800" y="1167185"/>
            <a:ext cx="32490508" cy="1646584"/>
          </a:xfrm>
          <a:prstGeom prst="rect">
            <a:avLst/>
          </a:prstGeom>
          <a:noFill/>
        </p:spPr>
        <p:txBody>
          <a:bodyPr wrap="square" lIns="91426" tIns="45710" rIns="91426" bIns="45710" rtlCol="0">
            <a:spAutoFit/>
          </a:bodyPr>
          <a:lstStyle/>
          <a:p>
            <a:pPr algn="ctr"/>
            <a:r>
              <a:rPr lang="en-US" sz="4300" u="sng" dirty="0">
                <a:solidFill>
                  <a:schemeClr val="bg1"/>
                </a:solidFill>
              </a:rPr>
              <a:t>Sun JM</a:t>
            </a:r>
            <a:r>
              <a:rPr lang="en-US" sz="4300" baseline="30000" dirty="0">
                <a:solidFill>
                  <a:schemeClr val="bg1"/>
                </a:solidFill>
              </a:rPr>
              <a:t>1,2</a:t>
            </a:r>
            <a:r>
              <a:rPr lang="en-US" sz="4300" dirty="0">
                <a:solidFill>
                  <a:schemeClr val="bg1"/>
                </a:solidFill>
              </a:rPr>
              <a:t>, Man C</a:t>
            </a:r>
            <a:r>
              <a:rPr lang="en-US" sz="4300" baseline="30000" dirty="0">
                <a:solidFill>
                  <a:schemeClr val="bg1"/>
                </a:solidFill>
              </a:rPr>
              <a:t>1-3</a:t>
            </a:r>
            <a:r>
              <a:rPr lang="en-US" sz="4300" dirty="0">
                <a:solidFill>
                  <a:schemeClr val="bg1"/>
                </a:solidFill>
              </a:rPr>
              <a:t>, Yu A</a:t>
            </a:r>
            <a:r>
              <a:rPr lang="en-US" sz="4300" baseline="30000" dirty="0">
                <a:solidFill>
                  <a:schemeClr val="bg1"/>
                </a:solidFill>
              </a:rPr>
              <a:t>2,3</a:t>
            </a:r>
            <a:r>
              <a:rPr lang="en-US" sz="4300" dirty="0">
                <a:solidFill>
                  <a:schemeClr val="bg1"/>
                </a:solidFill>
              </a:rPr>
              <a:t>, Voicu H</a:t>
            </a:r>
            <a:r>
              <a:rPr lang="en-US" sz="4300" baseline="30000" dirty="0">
                <a:solidFill>
                  <a:schemeClr val="bg1"/>
                </a:solidFill>
              </a:rPr>
              <a:t>5</a:t>
            </a:r>
            <a:r>
              <a:rPr lang="en-US" sz="4300" dirty="0">
                <a:solidFill>
                  <a:schemeClr val="bg1"/>
                </a:solidFill>
              </a:rPr>
              <a:t>, Shen </a:t>
            </a:r>
            <a:r>
              <a:rPr lang="en-US" sz="4300" dirty="0" smtClean="0">
                <a:solidFill>
                  <a:schemeClr val="bg1"/>
                </a:solidFill>
              </a:rPr>
              <a:t>J</a:t>
            </a:r>
            <a:r>
              <a:rPr lang="en-US" sz="4300" baseline="30000" dirty="0" smtClean="0">
                <a:solidFill>
                  <a:schemeClr val="bg1"/>
                </a:solidFill>
              </a:rPr>
              <a:t>2,3</a:t>
            </a:r>
            <a:r>
              <a:rPr lang="en-US" sz="4300" dirty="0" smtClean="0">
                <a:solidFill>
                  <a:schemeClr val="bg1"/>
                </a:solidFill>
              </a:rPr>
              <a:t>, </a:t>
            </a:r>
            <a:r>
              <a:rPr lang="en-US" sz="4300" dirty="0">
                <a:solidFill>
                  <a:schemeClr val="bg1"/>
                </a:solidFill>
              </a:rPr>
              <a:t>Guerra </a:t>
            </a:r>
            <a:r>
              <a:rPr lang="en-US" sz="4300" dirty="0" smtClean="0">
                <a:solidFill>
                  <a:schemeClr val="bg1"/>
                </a:solidFill>
              </a:rPr>
              <a:t>R</a:t>
            </a:r>
            <a:r>
              <a:rPr lang="en-US" sz="4300" baseline="30000" dirty="0" smtClean="0">
                <a:solidFill>
                  <a:schemeClr val="bg1"/>
                </a:solidFill>
              </a:rPr>
              <a:t>1,6</a:t>
            </a:r>
            <a:r>
              <a:rPr lang="en-US" sz="4300" dirty="0">
                <a:solidFill>
                  <a:schemeClr val="bg1"/>
                </a:solidFill>
              </a:rPr>
              <a:t>, Lau CC</a:t>
            </a:r>
            <a:r>
              <a:rPr lang="en-US" sz="4300" baseline="30000" dirty="0">
                <a:solidFill>
                  <a:schemeClr val="bg1"/>
                </a:solidFill>
              </a:rPr>
              <a:t>1-4</a:t>
            </a:r>
            <a:endParaRPr lang="en-US" sz="4300" dirty="0">
              <a:solidFill>
                <a:schemeClr val="bg1"/>
              </a:solidFill>
            </a:endParaRPr>
          </a:p>
          <a:p>
            <a:pPr lvl="0" algn="ctr"/>
            <a:r>
              <a:rPr lang="en-US" sz="2900" baseline="30000" dirty="0" smtClean="0">
                <a:solidFill>
                  <a:schemeClr val="bg1"/>
                </a:solidFill>
              </a:rPr>
              <a:t>1</a:t>
            </a:r>
            <a:r>
              <a:rPr lang="en-US" sz="2900" dirty="0" smtClean="0">
                <a:solidFill>
                  <a:schemeClr val="bg1"/>
                </a:solidFill>
              </a:rPr>
              <a:t>Structural </a:t>
            </a:r>
            <a:r>
              <a:rPr lang="en-US" sz="2900" dirty="0">
                <a:solidFill>
                  <a:schemeClr val="bg1"/>
                </a:solidFill>
              </a:rPr>
              <a:t>and </a:t>
            </a:r>
            <a:r>
              <a:rPr lang="en-US" sz="2900" dirty="0" smtClean="0">
                <a:solidFill>
                  <a:schemeClr val="bg1"/>
                </a:solidFill>
              </a:rPr>
              <a:t>Computational </a:t>
            </a:r>
            <a:r>
              <a:rPr lang="en-US" sz="2900" dirty="0">
                <a:solidFill>
                  <a:schemeClr val="bg1"/>
                </a:solidFill>
              </a:rPr>
              <a:t>Biology and Molecular Biophysics, Baylor College of </a:t>
            </a:r>
            <a:r>
              <a:rPr lang="en-US" sz="2900" dirty="0" smtClean="0">
                <a:solidFill>
                  <a:schemeClr val="bg1"/>
                </a:solidFill>
              </a:rPr>
              <a:t>Medicine, </a:t>
            </a:r>
            <a:r>
              <a:rPr lang="en-US" sz="2900" baseline="30000" dirty="0" smtClean="0">
                <a:solidFill>
                  <a:schemeClr val="bg1"/>
                </a:solidFill>
              </a:rPr>
              <a:t>2</a:t>
            </a:r>
            <a:r>
              <a:rPr lang="en-US" sz="2900" dirty="0">
                <a:solidFill>
                  <a:schemeClr val="bg1"/>
                </a:solidFill>
              </a:rPr>
              <a:t>Cancer Genetics and Genomics Program, Texas Children's Cancer and Hematology Centers</a:t>
            </a:r>
            <a:r>
              <a:rPr lang="en-US" sz="2900" dirty="0" smtClean="0">
                <a:solidFill>
                  <a:schemeClr val="bg1"/>
                </a:solidFill>
              </a:rPr>
              <a:t>, </a:t>
            </a:r>
            <a:r>
              <a:rPr lang="en-US" sz="2900" baseline="30000" dirty="0" smtClean="0">
                <a:solidFill>
                  <a:schemeClr val="bg1"/>
                </a:solidFill>
              </a:rPr>
              <a:t>3</a:t>
            </a:r>
            <a:r>
              <a:rPr lang="en-US" sz="2900" dirty="0" smtClean="0">
                <a:solidFill>
                  <a:schemeClr val="bg1"/>
                </a:solidFill>
              </a:rPr>
              <a:t>Pediatrics </a:t>
            </a:r>
            <a:r>
              <a:rPr lang="en-US" sz="2900" dirty="0">
                <a:solidFill>
                  <a:schemeClr val="bg1"/>
                </a:solidFill>
              </a:rPr>
              <a:t>– Hematology &amp; Oncology, Baylor College of Medicine, </a:t>
            </a:r>
            <a:r>
              <a:rPr lang="en-US" sz="2900" baseline="30000" dirty="0" smtClean="0">
                <a:solidFill>
                  <a:schemeClr val="bg1"/>
                </a:solidFill>
              </a:rPr>
              <a:t>4</a:t>
            </a:r>
            <a:r>
              <a:rPr lang="en-US" sz="2900" dirty="0" smtClean="0">
                <a:solidFill>
                  <a:schemeClr val="bg1"/>
                </a:solidFill>
              </a:rPr>
              <a:t>Dan </a:t>
            </a:r>
            <a:r>
              <a:rPr lang="en-US" sz="2900" dirty="0">
                <a:solidFill>
                  <a:schemeClr val="bg1"/>
                </a:solidFill>
              </a:rPr>
              <a:t>L. Duncan Cancer Center, Baylor College of Medicine, </a:t>
            </a:r>
            <a:r>
              <a:rPr lang="en-US" sz="2900" baseline="30000" dirty="0" smtClean="0">
                <a:solidFill>
                  <a:schemeClr val="bg1"/>
                </a:solidFill>
              </a:rPr>
              <a:t>5</a:t>
            </a:r>
            <a:r>
              <a:rPr lang="en-US" sz="2900" dirty="0" smtClean="0">
                <a:solidFill>
                  <a:schemeClr val="bg1"/>
                </a:solidFill>
              </a:rPr>
              <a:t>Genomic </a:t>
            </a:r>
            <a:r>
              <a:rPr lang="en-US" sz="2900" dirty="0">
                <a:solidFill>
                  <a:schemeClr val="bg1"/>
                </a:solidFill>
              </a:rPr>
              <a:t>and RNA Profiling Core, Baylor College of </a:t>
            </a:r>
            <a:r>
              <a:rPr lang="en-US" sz="2900" dirty="0" smtClean="0">
                <a:solidFill>
                  <a:schemeClr val="bg1"/>
                </a:solidFill>
              </a:rPr>
              <a:t>Medicine,</a:t>
            </a:r>
            <a:r>
              <a:rPr lang="en-US" sz="2900" baseline="30000" dirty="0" smtClean="0">
                <a:solidFill>
                  <a:schemeClr val="bg1"/>
                </a:solidFill>
              </a:rPr>
              <a:t>6</a:t>
            </a:r>
            <a:r>
              <a:rPr lang="en-US" sz="2900" dirty="0" smtClean="0">
                <a:solidFill>
                  <a:schemeClr val="bg1"/>
                </a:solidFill>
              </a:rPr>
              <a:t>Department </a:t>
            </a:r>
            <a:r>
              <a:rPr lang="en-US" sz="2900" dirty="0">
                <a:solidFill>
                  <a:schemeClr val="bg1"/>
                </a:solidFill>
              </a:rPr>
              <a:t>of Statistics, Rice University, Houston, Texas</a:t>
            </a:r>
          </a:p>
        </p:txBody>
      </p:sp>
      <p:sp>
        <p:nvSpPr>
          <p:cNvPr id="12" name="Rectangle 11"/>
          <p:cNvSpPr/>
          <p:nvPr/>
        </p:nvSpPr>
        <p:spPr>
          <a:xfrm>
            <a:off x="304800" y="3276602"/>
            <a:ext cx="2895600" cy="685800"/>
          </a:xfrm>
          <a:prstGeom prst="rect">
            <a:avLst/>
          </a:prstGeom>
          <a:solidFill>
            <a:schemeClr val="bg1"/>
          </a:solidFill>
          <a:ln w="762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6" tIns="45710" rIns="91426" bIns="45710" rtlCol="0" anchor="ctr">
            <a:spAutoFit/>
          </a:bodyPr>
          <a:lstStyle/>
          <a:p>
            <a:pPr algn="ctr"/>
            <a:r>
              <a:rPr lang="en-US" sz="3800" b="1" dirty="0" smtClean="0">
                <a:solidFill>
                  <a:schemeClr val="tx1"/>
                </a:solidFill>
              </a:rPr>
              <a:t>Background</a:t>
            </a:r>
            <a:endParaRPr lang="en-US" sz="3800" b="1" dirty="0">
              <a:solidFill>
                <a:schemeClr val="tx1"/>
              </a:solidFill>
            </a:endParaRPr>
          </a:p>
        </p:txBody>
      </p:sp>
      <p:sp>
        <p:nvSpPr>
          <p:cNvPr id="30" name="Rectangle 29"/>
          <p:cNvSpPr/>
          <p:nvPr/>
        </p:nvSpPr>
        <p:spPr>
          <a:xfrm>
            <a:off x="304800" y="3943351"/>
            <a:ext cx="15179040" cy="6419851"/>
          </a:xfrm>
          <a:prstGeom prst="rect">
            <a:avLst/>
          </a:prstGeom>
          <a:solidFill>
            <a:schemeClr val="bg1"/>
          </a:solidFill>
          <a:ln w="762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6" tIns="45710" rIns="91426" bIns="45710" rtlCol="0" anchor="t"/>
          <a:lstStyle/>
          <a:p>
            <a:r>
              <a:rPr lang="en-US" sz="3400" dirty="0" smtClean="0">
                <a:solidFill>
                  <a:schemeClr val="tx1"/>
                </a:solidFill>
              </a:rPr>
              <a:t>DNA methylation is an epigenetic mechanism which regulates gene transcription. </a:t>
            </a:r>
            <a:r>
              <a:rPr lang="en-US" sz="3400" dirty="0">
                <a:solidFill>
                  <a:schemeClr val="tx1"/>
                </a:solidFill>
              </a:rPr>
              <a:t>In normal tissues, </a:t>
            </a:r>
            <a:r>
              <a:rPr lang="en-US" sz="3400" dirty="0" smtClean="0">
                <a:solidFill>
                  <a:schemeClr val="tx1"/>
                </a:solidFill>
              </a:rPr>
              <a:t>regions in the promoter known as </a:t>
            </a:r>
            <a:r>
              <a:rPr lang="en-US" sz="3400" dirty="0" err="1" smtClean="0">
                <a:solidFill>
                  <a:schemeClr val="tx1"/>
                </a:solidFill>
              </a:rPr>
              <a:t>CpG</a:t>
            </a:r>
            <a:r>
              <a:rPr lang="en-US" sz="3400" dirty="0" smtClean="0">
                <a:solidFill>
                  <a:schemeClr val="tx1"/>
                </a:solidFill>
              </a:rPr>
              <a:t> islands, are </a:t>
            </a:r>
            <a:r>
              <a:rPr lang="en-US" sz="3400" dirty="0">
                <a:solidFill>
                  <a:schemeClr val="tx1"/>
                </a:solidFill>
              </a:rPr>
              <a:t>typically </a:t>
            </a:r>
            <a:r>
              <a:rPr lang="en-US" sz="3400" dirty="0" err="1">
                <a:solidFill>
                  <a:schemeClr val="tx1"/>
                </a:solidFill>
              </a:rPr>
              <a:t>unmethylated</a:t>
            </a:r>
            <a:r>
              <a:rPr lang="en-US" sz="3400" dirty="0">
                <a:solidFill>
                  <a:schemeClr val="tx1"/>
                </a:solidFill>
              </a:rPr>
              <a:t> allowing for gene transcription. Aberrant </a:t>
            </a:r>
            <a:r>
              <a:rPr lang="en-US" sz="3400" dirty="0" smtClean="0">
                <a:solidFill>
                  <a:schemeClr val="tx1"/>
                </a:solidFill>
              </a:rPr>
              <a:t>DNA methylation has been implicated in many cancers such as colorectal cancer and </a:t>
            </a:r>
            <a:r>
              <a:rPr lang="en-US" sz="3400" dirty="0" err="1" smtClean="0">
                <a:solidFill>
                  <a:schemeClr val="tx1"/>
                </a:solidFill>
              </a:rPr>
              <a:t>gliomas</a:t>
            </a:r>
            <a:r>
              <a:rPr lang="en-US" sz="3400" dirty="0" smtClean="0">
                <a:solidFill>
                  <a:schemeClr val="tx1"/>
                </a:solidFill>
              </a:rPr>
              <a:t>. In cancer, methylation </a:t>
            </a:r>
            <a:r>
              <a:rPr lang="en-US" sz="3400" dirty="0">
                <a:solidFill>
                  <a:schemeClr val="tx1"/>
                </a:solidFill>
              </a:rPr>
              <a:t>of </a:t>
            </a:r>
            <a:r>
              <a:rPr lang="en-US" sz="3400" dirty="0" smtClean="0">
                <a:solidFill>
                  <a:schemeClr val="tx1"/>
                </a:solidFill>
              </a:rPr>
              <a:t>these </a:t>
            </a:r>
            <a:r>
              <a:rPr lang="en-US" sz="3400" dirty="0" err="1" smtClean="0">
                <a:solidFill>
                  <a:schemeClr val="tx1"/>
                </a:solidFill>
              </a:rPr>
              <a:t>CpG</a:t>
            </a:r>
            <a:r>
              <a:rPr lang="en-US" sz="3400" dirty="0" smtClean="0">
                <a:solidFill>
                  <a:schemeClr val="tx1"/>
                </a:solidFill>
              </a:rPr>
              <a:t> islands can result in </a:t>
            </a:r>
            <a:r>
              <a:rPr lang="en-US" sz="3400" dirty="0">
                <a:solidFill>
                  <a:schemeClr val="tx1"/>
                </a:solidFill>
              </a:rPr>
              <a:t>transcriptional </a:t>
            </a:r>
            <a:r>
              <a:rPr lang="en-US" sz="3400" dirty="0" smtClean="0">
                <a:solidFill>
                  <a:schemeClr val="tx1"/>
                </a:solidFill>
              </a:rPr>
              <a:t>repression of important tumor </a:t>
            </a:r>
            <a:r>
              <a:rPr lang="en-US" sz="3400" dirty="0" smtClean="0">
                <a:solidFill>
                  <a:schemeClr val="tx1"/>
                </a:solidFill>
              </a:rPr>
              <a:t>suppressors. </a:t>
            </a:r>
            <a:endParaRPr lang="en-US" sz="3400" dirty="0" smtClean="0">
              <a:solidFill>
                <a:schemeClr val="tx1"/>
              </a:solidFill>
            </a:endParaRPr>
          </a:p>
          <a:p>
            <a:r>
              <a:rPr lang="en-US" sz="3400" dirty="0" smtClean="0">
                <a:solidFill>
                  <a:schemeClr val="tx1"/>
                </a:solidFill>
              </a:rPr>
              <a:t>Osteosarcoma is the most common primary bone cancer among children and adolescents and is characterized by a highly complex genome.  While good responders to the current therapy have a favorable survival rate, poor responders and patients with metastatic disease have a much lower survival rate.  Identification of these </a:t>
            </a:r>
            <a:r>
              <a:rPr lang="en-US" sz="3400" dirty="0" smtClean="0">
                <a:solidFill>
                  <a:schemeClr val="tx1"/>
                </a:solidFill>
              </a:rPr>
              <a:t>patients </a:t>
            </a:r>
            <a:r>
              <a:rPr lang="en-US" sz="3400" dirty="0" smtClean="0">
                <a:solidFill>
                  <a:schemeClr val="tx1"/>
                </a:solidFill>
              </a:rPr>
              <a:t>at an earlier time in the treatment process is vital to improving their survival rate.  </a:t>
            </a:r>
          </a:p>
        </p:txBody>
      </p:sp>
      <p:sp>
        <p:nvSpPr>
          <p:cNvPr id="13" name="Rectangle 12"/>
          <p:cNvSpPr/>
          <p:nvPr/>
        </p:nvSpPr>
        <p:spPr>
          <a:xfrm>
            <a:off x="342900" y="3895728"/>
            <a:ext cx="2821493"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0" rIns="91426" bIns="45710" rtlCol="0" anchor="ctr"/>
          <a:lstStyle/>
          <a:p>
            <a:pPr algn="ctr"/>
            <a:endParaRPr lang="en-US"/>
          </a:p>
        </p:txBody>
      </p:sp>
      <p:grpSp>
        <p:nvGrpSpPr>
          <p:cNvPr id="4" name="Group 3"/>
          <p:cNvGrpSpPr/>
          <p:nvPr/>
        </p:nvGrpSpPr>
        <p:grpSpPr>
          <a:xfrm>
            <a:off x="304800" y="10668000"/>
            <a:ext cx="15179040" cy="9677400"/>
            <a:chOff x="533400" y="10744202"/>
            <a:chExt cx="15179040" cy="9677400"/>
          </a:xfrm>
        </p:grpSpPr>
        <p:sp>
          <p:nvSpPr>
            <p:cNvPr id="31" name="Rectangle 30"/>
            <p:cNvSpPr/>
            <p:nvPr/>
          </p:nvSpPr>
          <p:spPr>
            <a:xfrm>
              <a:off x="533400" y="10744202"/>
              <a:ext cx="4572000" cy="685800"/>
            </a:xfrm>
            <a:prstGeom prst="rect">
              <a:avLst/>
            </a:prstGeom>
            <a:solidFill>
              <a:schemeClr val="bg1"/>
            </a:solidFill>
            <a:ln w="762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6" tIns="45710" rIns="91426" bIns="45710" rtlCol="0" anchor="ctr"/>
            <a:lstStyle/>
            <a:p>
              <a:pPr algn="ctr"/>
              <a:r>
                <a:rPr lang="en-US" sz="3800" b="1" dirty="0" smtClean="0">
                  <a:solidFill>
                    <a:schemeClr val="tx1"/>
                  </a:solidFill>
                </a:rPr>
                <a:t>Sample Information</a:t>
              </a:r>
            </a:p>
          </p:txBody>
        </p:sp>
        <p:sp>
          <p:nvSpPr>
            <p:cNvPr id="32" name="Rectangle 31"/>
            <p:cNvSpPr/>
            <p:nvPr/>
          </p:nvSpPr>
          <p:spPr>
            <a:xfrm>
              <a:off x="533400" y="11430000"/>
              <a:ext cx="15179040" cy="8991602"/>
            </a:xfrm>
            <a:prstGeom prst="rect">
              <a:avLst/>
            </a:prstGeom>
            <a:solidFill>
              <a:schemeClr val="bg1"/>
            </a:solidFill>
            <a:ln w="762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6" tIns="45710" rIns="91426" bIns="45710" rtlCol="0" anchor="t"/>
            <a:lstStyle/>
            <a:p>
              <a:r>
                <a:rPr lang="en-US" sz="3400" dirty="0" smtClean="0">
                  <a:solidFill>
                    <a:schemeClr val="tx1"/>
                  </a:solidFill>
                </a:rPr>
                <a:t>As part of the Therapeutically Applicable Research to Generate Effective Treatments (TARGET) initiative, we have profiled the following cases on the four platforms below.  Samples were collected from the Children’s Oncology Group (COG), Texas Children’s Cancer Center (TCCC) and other collaborating institutions as matched tumor and normal. All samples also have matched clinical outcome data from COG’s Statistics and Data Center.  All patients in this study have been treated with the same protocol (pre-operative chemotherapy, tumor resection, post-operative therapy).  All tissue DNA and RNA have passed through full pathological and molecular QC/QA evaluation.</a:t>
              </a:r>
            </a:p>
            <a:p>
              <a:endParaRPr lang="en-US" sz="3400" dirty="0" smtClean="0">
                <a:solidFill>
                  <a:schemeClr val="tx1"/>
                </a:solidFill>
              </a:endParaRPr>
            </a:p>
            <a:p>
              <a:endParaRPr lang="en-US" sz="3400" dirty="0" smtClean="0">
                <a:solidFill>
                  <a:schemeClr val="tx1"/>
                </a:solidFill>
              </a:endParaRPr>
            </a:p>
            <a:p>
              <a:endParaRPr lang="en-US" sz="3400" dirty="0" smtClean="0">
                <a:solidFill>
                  <a:schemeClr val="tx1"/>
                </a:solidFill>
              </a:endParaRPr>
            </a:p>
            <a:p>
              <a:endParaRPr lang="en-US" sz="3400" dirty="0" smtClean="0">
                <a:solidFill>
                  <a:schemeClr val="tx1"/>
                </a:solidFill>
              </a:endParaRPr>
            </a:p>
            <a:p>
              <a:endParaRPr lang="en-US" sz="3400" dirty="0" smtClean="0">
                <a:solidFill>
                  <a:schemeClr val="tx1"/>
                </a:solidFill>
              </a:endParaRPr>
            </a:p>
            <a:p>
              <a:endParaRPr lang="en-US" sz="3400" dirty="0" smtClean="0">
                <a:solidFill>
                  <a:schemeClr val="tx1"/>
                </a:solidFill>
              </a:endParaRPr>
            </a:p>
            <a:p>
              <a:endParaRPr lang="en-US" sz="3400" dirty="0" smtClean="0">
                <a:solidFill>
                  <a:schemeClr val="tx1"/>
                </a:solidFill>
              </a:endParaRPr>
            </a:p>
            <a:p>
              <a:endParaRPr lang="en-US" sz="3400" dirty="0" smtClean="0">
                <a:solidFill>
                  <a:schemeClr val="tx1"/>
                </a:solidFill>
              </a:endParaRPr>
            </a:p>
            <a:p>
              <a:endParaRPr lang="en-US" sz="3400" dirty="0" smtClean="0">
                <a:solidFill>
                  <a:schemeClr val="tx1"/>
                </a:solidFill>
              </a:endParaRPr>
            </a:p>
            <a:p>
              <a:endParaRPr lang="en-US" sz="3400" dirty="0" smtClean="0">
                <a:solidFill>
                  <a:schemeClr val="tx1"/>
                </a:solidFill>
              </a:endParaRPr>
            </a:p>
          </p:txBody>
        </p:sp>
        <p:sp>
          <p:nvSpPr>
            <p:cNvPr id="33" name="Rectangle 32"/>
            <p:cNvSpPr/>
            <p:nvPr/>
          </p:nvSpPr>
          <p:spPr>
            <a:xfrm>
              <a:off x="571500" y="11363328"/>
              <a:ext cx="4495800" cy="142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0" rIns="91426" bIns="45710" rtlCol="0" anchor="ctr"/>
            <a:lstStyle/>
            <a:p>
              <a:pPr algn="ctr"/>
              <a:endParaRPr lang="en-US"/>
            </a:p>
          </p:txBody>
        </p:sp>
      </p:grpSp>
      <p:graphicFrame>
        <p:nvGraphicFramePr>
          <p:cNvPr id="34" name="Table 33"/>
          <p:cNvGraphicFramePr>
            <a:graphicFrameLocks noGrp="1"/>
          </p:cNvGraphicFramePr>
          <p:nvPr>
            <p:extLst>
              <p:ext uri="{D42A27DB-BD31-4B8C-83A1-F6EECF244321}">
                <p14:modId xmlns:p14="http://schemas.microsoft.com/office/powerpoint/2010/main" xmlns="" val="4031805820"/>
              </p:ext>
            </p:extLst>
          </p:nvPr>
        </p:nvGraphicFramePr>
        <p:xfrm>
          <a:off x="2547749" y="16138336"/>
          <a:ext cx="10693142" cy="3978464"/>
        </p:xfrm>
        <a:graphic>
          <a:graphicData uri="http://schemas.openxmlformats.org/drawingml/2006/table">
            <a:tbl>
              <a:tblPr firstRow="1" bandRow="1">
                <a:tableStyleId>{74C1A8A3-306A-4EB7-A6B1-4F7E0EB9C5D6}</a:tableStyleId>
              </a:tblPr>
              <a:tblGrid>
                <a:gridCol w="2439763"/>
                <a:gridCol w="6665750"/>
                <a:gridCol w="1587629"/>
              </a:tblGrid>
              <a:tr h="487783">
                <a:tc>
                  <a:txBody>
                    <a:bodyPr/>
                    <a:lstStyle/>
                    <a:p>
                      <a:pPr algn="ctr"/>
                      <a:r>
                        <a:rPr lang="en-US" sz="2400" b="1" dirty="0" smtClean="0"/>
                        <a:t>Profiling</a:t>
                      </a:r>
                      <a:endParaRPr lang="en-US" sz="2400" b="1" dirty="0"/>
                    </a:p>
                  </a:txBody>
                  <a:tcPr marL="131544" marR="131544" marT="65774" marB="65774"/>
                </a:tc>
                <a:tc>
                  <a:txBody>
                    <a:bodyPr/>
                    <a:lstStyle/>
                    <a:p>
                      <a:pPr algn="ctr"/>
                      <a:r>
                        <a:rPr lang="en-US" sz="2400" b="1" dirty="0" smtClean="0"/>
                        <a:t>Platform</a:t>
                      </a:r>
                      <a:endParaRPr lang="en-US" sz="2400" b="1" dirty="0"/>
                    </a:p>
                  </a:txBody>
                  <a:tcPr marL="131544" marR="131544" marT="65774" marB="65774"/>
                </a:tc>
                <a:tc>
                  <a:txBody>
                    <a:bodyPr/>
                    <a:lstStyle/>
                    <a:p>
                      <a:pPr algn="ctr"/>
                      <a:r>
                        <a:rPr lang="en-US" sz="2400" b="1" dirty="0" smtClean="0"/>
                        <a:t>Samples</a:t>
                      </a:r>
                      <a:endParaRPr lang="en-US" sz="2400" b="1" dirty="0"/>
                    </a:p>
                  </a:txBody>
                  <a:tcPr marL="131544" marR="131544" marT="65774" marB="65774"/>
                </a:tc>
              </a:tr>
              <a:tr h="487783">
                <a:tc>
                  <a:txBody>
                    <a:bodyPr/>
                    <a:lstStyle/>
                    <a:p>
                      <a:pPr algn="ctr"/>
                      <a:r>
                        <a:rPr lang="en-US" sz="2400" b="1" dirty="0" smtClean="0"/>
                        <a:t>Copy Number</a:t>
                      </a:r>
                      <a:endParaRPr lang="en-US" sz="2400" b="1" dirty="0"/>
                    </a:p>
                  </a:txBody>
                  <a:tcPr marL="131544" marR="131544" marT="65774" marB="65774" anchor="ctr">
                    <a:solidFill>
                      <a:schemeClr val="bg1"/>
                    </a:solidFill>
                  </a:tcPr>
                </a:tc>
                <a:tc>
                  <a:txBody>
                    <a:bodyPr/>
                    <a:lstStyle/>
                    <a:p>
                      <a:pPr algn="ctr"/>
                      <a:r>
                        <a:rPr lang="en-US" sz="2400" b="1" dirty="0" smtClean="0"/>
                        <a:t>Affymetrix 6.0 SNP</a:t>
                      </a:r>
                      <a:endParaRPr lang="en-US" sz="2400" b="1" dirty="0"/>
                    </a:p>
                  </a:txBody>
                  <a:tcPr marL="131544" marR="131544" marT="65774" marB="65774">
                    <a:solidFill>
                      <a:schemeClr val="bg1"/>
                    </a:solidFill>
                  </a:tcPr>
                </a:tc>
                <a:tc>
                  <a:txBody>
                    <a:bodyPr/>
                    <a:lstStyle/>
                    <a:p>
                      <a:pPr algn="ctr"/>
                      <a:r>
                        <a:rPr lang="en-US" sz="2400" b="1" dirty="0" smtClean="0"/>
                        <a:t>97</a:t>
                      </a:r>
                      <a:endParaRPr lang="en-US" sz="2400" b="1" dirty="0"/>
                    </a:p>
                  </a:txBody>
                  <a:tcPr marL="131544" marR="131544" marT="65774" marB="65774" anchor="ctr">
                    <a:solidFill>
                      <a:schemeClr val="bg1"/>
                    </a:solidFill>
                  </a:tcPr>
                </a:tc>
              </a:tr>
              <a:tr h="487783">
                <a:tc>
                  <a:txBody>
                    <a:bodyPr/>
                    <a:lstStyle/>
                    <a:p>
                      <a:pPr algn="ctr"/>
                      <a:r>
                        <a:rPr lang="en-US" sz="2400" b="1" dirty="0" smtClean="0"/>
                        <a:t>mRNA</a:t>
                      </a:r>
                      <a:endParaRPr lang="en-US" sz="2400" b="1" dirty="0"/>
                    </a:p>
                  </a:txBody>
                  <a:tcPr marL="131544" marR="131544" marT="65774" marB="65774" anchor="ctr">
                    <a:solidFill>
                      <a:schemeClr val="bg1"/>
                    </a:solidFill>
                  </a:tcPr>
                </a:tc>
                <a:tc>
                  <a:txBody>
                    <a:bodyPr/>
                    <a:lstStyle/>
                    <a:p>
                      <a:pPr algn="ctr"/>
                      <a:r>
                        <a:rPr lang="en-US" sz="2400" b="1" dirty="0" smtClean="0"/>
                        <a:t>Affymetrix Human Exon 1.0 ST Array</a:t>
                      </a:r>
                      <a:endParaRPr lang="en-US" sz="2400" b="1" dirty="0"/>
                    </a:p>
                  </a:txBody>
                  <a:tcPr marL="131544" marR="131544" marT="65774" marB="65774">
                    <a:solidFill>
                      <a:schemeClr val="bg1"/>
                    </a:solidFill>
                  </a:tcPr>
                </a:tc>
                <a:tc>
                  <a:txBody>
                    <a:bodyPr/>
                    <a:lstStyle/>
                    <a:p>
                      <a:pPr algn="ctr"/>
                      <a:r>
                        <a:rPr lang="en-US" sz="2400" b="1" dirty="0" smtClean="0"/>
                        <a:t>101</a:t>
                      </a:r>
                      <a:endParaRPr lang="en-US" sz="2400" b="1" dirty="0"/>
                    </a:p>
                  </a:txBody>
                  <a:tcPr marL="131544" marR="131544" marT="65774" marB="65774" anchor="ctr">
                    <a:solidFill>
                      <a:schemeClr val="bg1"/>
                    </a:solidFill>
                  </a:tcPr>
                </a:tc>
              </a:tr>
              <a:tr h="487783">
                <a:tc>
                  <a:txBody>
                    <a:bodyPr/>
                    <a:lstStyle/>
                    <a:p>
                      <a:pPr algn="ctr"/>
                      <a:r>
                        <a:rPr lang="en-US" sz="2400" b="1" dirty="0" smtClean="0"/>
                        <a:t>microRNA</a:t>
                      </a:r>
                      <a:endParaRPr lang="en-US" sz="2400" b="1" dirty="0"/>
                    </a:p>
                  </a:txBody>
                  <a:tcPr marL="131544" marR="131544" marT="65774" marB="65774" anchor="ctr">
                    <a:solidFill>
                      <a:schemeClr val="bg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u="none" strike="noStrike" cap="none" normalizeH="0" baseline="0" dirty="0" smtClean="0">
                          <a:ln>
                            <a:noFill/>
                          </a:ln>
                          <a:effectLst/>
                        </a:rPr>
                        <a:t>Life Technologies TLDA Card</a:t>
                      </a:r>
                      <a:endParaRPr kumimoji="0" lang="en-US" sz="2400" b="1" i="0" u="none" strike="noStrike" cap="none" normalizeH="0" baseline="0" dirty="0" smtClean="0">
                        <a:ln>
                          <a:noFill/>
                        </a:ln>
                        <a:solidFill>
                          <a:schemeClr val="tx1"/>
                        </a:solidFill>
                        <a:effectLst/>
                        <a:latin typeface="Calibri" pitchFamily="34" charset="0"/>
                      </a:endParaRPr>
                    </a:p>
                  </a:txBody>
                  <a:tcPr marL="131544" marR="131544" marT="65774" marB="65774">
                    <a:solidFill>
                      <a:schemeClr val="bg1"/>
                    </a:solidFill>
                  </a:tcPr>
                </a:tc>
                <a:tc>
                  <a:txBody>
                    <a:bodyPr/>
                    <a:lstStyle/>
                    <a:p>
                      <a:pPr algn="ctr"/>
                      <a:r>
                        <a:rPr lang="en-US" sz="2400" b="1" dirty="0" smtClean="0"/>
                        <a:t>104</a:t>
                      </a:r>
                      <a:endParaRPr lang="en-US" sz="2400" b="1" dirty="0"/>
                    </a:p>
                  </a:txBody>
                  <a:tcPr marL="131544" marR="131544" marT="65774" marB="65774" anchor="ctr">
                    <a:solidFill>
                      <a:schemeClr val="bg1"/>
                    </a:solidFill>
                  </a:tcPr>
                </a:tc>
              </a:tr>
              <a:tr h="487783">
                <a:tc>
                  <a:txBody>
                    <a:bodyPr/>
                    <a:lstStyle/>
                    <a:p>
                      <a:pPr algn="ctr"/>
                      <a:r>
                        <a:rPr lang="en-US" sz="2400" b="1" dirty="0" smtClean="0"/>
                        <a:t>Methylation</a:t>
                      </a:r>
                      <a:endParaRPr lang="en-US" sz="2400" b="1" dirty="0"/>
                    </a:p>
                  </a:txBody>
                  <a:tcPr marL="131544" marR="131544" marT="65774" marB="65774" anchor="ctr">
                    <a:solidFill>
                      <a:schemeClr val="accent5">
                        <a:lumMod val="40000"/>
                        <a:lumOff val="60000"/>
                      </a:schemeClr>
                    </a:solidFill>
                  </a:tcPr>
                </a:tc>
                <a:tc>
                  <a:txBody>
                    <a:bodyPr/>
                    <a:lstStyle/>
                    <a:p>
                      <a:pPr algn="ctr"/>
                      <a:r>
                        <a:rPr lang="en-US" sz="2400" b="1" dirty="0" smtClean="0"/>
                        <a:t>Illumina</a:t>
                      </a:r>
                      <a:r>
                        <a:rPr lang="en-US" sz="2400" b="1" baseline="0" dirty="0" smtClean="0"/>
                        <a:t> Infinium 450K Array</a:t>
                      </a:r>
                      <a:endParaRPr lang="en-US" sz="2400" b="1" dirty="0"/>
                    </a:p>
                  </a:txBody>
                  <a:tcPr marL="131544" marR="131544" marT="65774" marB="65774">
                    <a:solidFill>
                      <a:schemeClr val="accent5">
                        <a:lumMod val="40000"/>
                        <a:lumOff val="60000"/>
                      </a:schemeClr>
                    </a:solidFill>
                  </a:tcPr>
                </a:tc>
                <a:tc>
                  <a:txBody>
                    <a:bodyPr/>
                    <a:lstStyle/>
                    <a:p>
                      <a:pPr algn="ctr"/>
                      <a:r>
                        <a:rPr lang="en-US" sz="2400" b="1" dirty="0" smtClean="0"/>
                        <a:t>99</a:t>
                      </a:r>
                      <a:endParaRPr lang="en-US" sz="2400" b="1" dirty="0"/>
                    </a:p>
                  </a:txBody>
                  <a:tcPr marL="131544" marR="131544" marT="65774" marB="65774" anchor="ctr">
                    <a:solidFill>
                      <a:schemeClr val="accent5">
                        <a:lumMod val="40000"/>
                        <a:lumOff val="60000"/>
                      </a:schemeClr>
                    </a:solidFill>
                  </a:tcPr>
                </a:tc>
              </a:tr>
              <a:tr h="487783">
                <a:tc>
                  <a:txBody>
                    <a:bodyPr/>
                    <a:lstStyle/>
                    <a:p>
                      <a:pPr algn="ctr"/>
                      <a:endParaRPr lang="en-US" sz="2400" b="1" dirty="0"/>
                    </a:p>
                  </a:txBody>
                  <a:tcPr marL="131544" marR="131544" marT="65774" marB="65774" anchor="ctr">
                    <a:noFill/>
                  </a:tcPr>
                </a:tc>
                <a:tc>
                  <a:txBody>
                    <a:bodyPr/>
                    <a:lstStyle/>
                    <a:p>
                      <a:pPr algn="ctr"/>
                      <a:r>
                        <a:rPr lang="en-US" sz="2400" b="1" dirty="0" smtClean="0"/>
                        <a:t>Whole Genome Sequencing</a:t>
                      </a:r>
                      <a:endParaRPr lang="en-US" sz="2400" b="1" dirty="0"/>
                    </a:p>
                  </a:txBody>
                  <a:tcPr marL="131544" marR="131544" marT="65774" marB="65774">
                    <a:noFill/>
                  </a:tcPr>
                </a:tc>
                <a:tc>
                  <a:txBody>
                    <a:bodyPr/>
                    <a:lstStyle/>
                    <a:p>
                      <a:pPr algn="ctr"/>
                      <a:endParaRPr lang="en-US" sz="2400" b="1" dirty="0"/>
                    </a:p>
                  </a:txBody>
                  <a:tcPr marL="131544" marR="131544" marT="65774" marB="65774" anchor="ctr">
                    <a:noFill/>
                  </a:tcPr>
                </a:tc>
              </a:tr>
              <a:tr h="487783">
                <a:tc>
                  <a:txBody>
                    <a:bodyPr/>
                    <a:lstStyle/>
                    <a:p>
                      <a:pPr algn="ctr"/>
                      <a:endParaRPr lang="en-US" sz="2400" b="1" dirty="0"/>
                    </a:p>
                  </a:txBody>
                  <a:tcPr marL="131544" marR="131544" marT="65774" marB="65774" anchor="ctr">
                    <a:noFill/>
                  </a:tcPr>
                </a:tc>
                <a:tc>
                  <a:txBody>
                    <a:bodyPr/>
                    <a:lstStyle/>
                    <a:p>
                      <a:pPr algn="ctr"/>
                      <a:r>
                        <a:rPr lang="en-US" sz="2400" b="1" dirty="0" smtClean="0"/>
                        <a:t>Whole </a:t>
                      </a:r>
                      <a:r>
                        <a:rPr lang="en-US" sz="2400" b="1" dirty="0" err="1" smtClean="0"/>
                        <a:t>Exome</a:t>
                      </a:r>
                      <a:r>
                        <a:rPr lang="en-US" sz="2400" b="1" dirty="0" smtClean="0"/>
                        <a:t> Sequencing</a:t>
                      </a:r>
                      <a:endParaRPr lang="en-US" sz="2400" b="1" dirty="0"/>
                    </a:p>
                  </a:txBody>
                  <a:tcPr marL="131544" marR="131544" marT="65774" marB="65774">
                    <a:noFill/>
                  </a:tcPr>
                </a:tc>
                <a:tc>
                  <a:txBody>
                    <a:bodyPr/>
                    <a:lstStyle/>
                    <a:p>
                      <a:pPr algn="ctr"/>
                      <a:endParaRPr lang="en-US" sz="2400" b="1" dirty="0"/>
                    </a:p>
                  </a:txBody>
                  <a:tcPr marL="131544" marR="131544" marT="65774" marB="65774" anchor="ctr">
                    <a:noFill/>
                  </a:tcPr>
                </a:tc>
              </a:tr>
              <a:tr h="487783">
                <a:tc>
                  <a:txBody>
                    <a:bodyPr/>
                    <a:lstStyle/>
                    <a:p>
                      <a:pPr algn="ctr"/>
                      <a:endParaRPr lang="en-US" sz="2400" b="1" dirty="0"/>
                    </a:p>
                  </a:txBody>
                  <a:tcPr marL="131544" marR="131544" marT="65774" marB="65774" anchor="ctr">
                    <a:noFill/>
                  </a:tcPr>
                </a:tc>
                <a:tc>
                  <a:txBody>
                    <a:bodyPr/>
                    <a:lstStyle/>
                    <a:p>
                      <a:pPr algn="ctr"/>
                      <a:r>
                        <a:rPr lang="en-US" sz="2400" b="1" dirty="0" smtClean="0"/>
                        <a:t>RNA Sequencing</a:t>
                      </a:r>
                      <a:endParaRPr lang="en-US" sz="2400" b="1" dirty="0"/>
                    </a:p>
                  </a:txBody>
                  <a:tcPr marL="131544" marR="131544" marT="65774" marB="65774">
                    <a:noFill/>
                  </a:tcPr>
                </a:tc>
                <a:tc>
                  <a:txBody>
                    <a:bodyPr/>
                    <a:lstStyle/>
                    <a:p>
                      <a:pPr algn="ctr"/>
                      <a:endParaRPr lang="en-US" sz="2400" b="1" dirty="0"/>
                    </a:p>
                  </a:txBody>
                  <a:tcPr marL="131544" marR="131544" marT="65774" marB="65774" anchor="ctr">
                    <a:noFill/>
                  </a:tcPr>
                </a:tc>
              </a:tr>
            </a:tbl>
          </a:graphicData>
        </a:graphic>
      </p:graphicFrame>
      <p:grpSp>
        <p:nvGrpSpPr>
          <p:cNvPr id="5" name="Group 4"/>
          <p:cNvGrpSpPr/>
          <p:nvPr/>
        </p:nvGrpSpPr>
        <p:grpSpPr>
          <a:xfrm>
            <a:off x="304800" y="20650202"/>
            <a:ext cx="15179040" cy="11887199"/>
            <a:chOff x="533400" y="20650202"/>
            <a:chExt cx="15179040" cy="11887199"/>
          </a:xfrm>
        </p:grpSpPr>
        <p:sp>
          <p:nvSpPr>
            <p:cNvPr id="114" name="Rectangle 113"/>
            <p:cNvSpPr/>
            <p:nvPr/>
          </p:nvSpPr>
          <p:spPr>
            <a:xfrm>
              <a:off x="533402" y="20650202"/>
              <a:ext cx="4038600" cy="685800"/>
            </a:xfrm>
            <a:prstGeom prst="rect">
              <a:avLst/>
            </a:prstGeom>
            <a:solidFill>
              <a:schemeClr val="bg1"/>
            </a:solidFill>
            <a:ln w="762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6" tIns="45710" rIns="91426" bIns="45710" rtlCol="0" anchor="ctr"/>
            <a:lstStyle/>
            <a:p>
              <a:pPr algn="ctr"/>
              <a:r>
                <a:rPr lang="en-US" sz="3800" b="1" dirty="0" smtClean="0">
                  <a:solidFill>
                    <a:schemeClr val="tx1"/>
                  </a:solidFill>
                </a:rPr>
                <a:t>Array Technology</a:t>
              </a:r>
              <a:endParaRPr lang="en-US" sz="3800" b="1" dirty="0">
                <a:solidFill>
                  <a:schemeClr val="tx1"/>
                </a:solidFill>
              </a:endParaRPr>
            </a:p>
          </p:txBody>
        </p:sp>
        <p:sp>
          <p:nvSpPr>
            <p:cNvPr id="115" name="Rectangle 114"/>
            <p:cNvSpPr/>
            <p:nvPr/>
          </p:nvSpPr>
          <p:spPr>
            <a:xfrm>
              <a:off x="533400" y="21316951"/>
              <a:ext cx="15179040" cy="11220450"/>
            </a:xfrm>
            <a:prstGeom prst="rect">
              <a:avLst/>
            </a:prstGeom>
            <a:solidFill>
              <a:schemeClr val="bg1"/>
            </a:solidFill>
            <a:ln w="762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6" tIns="45710" rIns="91426" bIns="45710" rtlCol="0" anchor="t"/>
            <a:lstStyle/>
            <a:p>
              <a:r>
                <a:rPr lang="en-US" sz="3400" dirty="0" err="1" smtClean="0">
                  <a:solidFill>
                    <a:schemeClr val="tx1"/>
                  </a:solidFill>
                </a:rPr>
                <a:t>Illumina’s</a:t>
              </a:r>
              <a:r>
                <a:rPr lang="en-US" sz="3400" dirty="0" smtClean="0">
                  <a:solidFill>
                    <a:schemeClr val="tx1"/>
                  </a:solidFill>
                </a:rPr>
                <a:t> </a:t>
              </a:r>
              <a:r>
                <a:rPr lang="en-US" sz="3400" dirty="0" err="1" smtClean="0">
                  <a:solidFill>
                    <a:schemeClr val="tx1"/>
                  </a:solidFill>
                </a:rPr>
                <a:t>Infinium</a:t>
              </a:r>
              <a:r>
                <a:rPr lang="en-US" sz="3400" dirty="0" smtClean="0">
                  <a:solidFill>
                    <a:schemeClr val="tx1"/>
                  </a:solidFill>
                </a:rPr>
                <a:t> 450K microarray interrogates over 450,000 </a:t>
              </a:r>
              <a:r>
                <a:rPr lang="en-US" sz="3400" dirty="0" err="1" smtClean="0">
                  <a:solidFill>
                    <a:schemeClr val="tx1"/>
                  </a:solidFill>
                </a:rPr>
                <a:t>CpG</a:t>
              </a:r>
              <a:r>
                <a:rPr lang="en-US" sz="3400" dirty="0" smtClean="0">
                  <a:solidFill>
                    <a:schemeClr val="tx1"/>
                  </a:solidFill>
                </a:rPr>
                <a:t> sites at single-nucleotide resolution, covering 99% of </a:t>
              </a:r>
              <a:r>
                <a:rPr lang="en-US" sz="3400" dirty="0" err="1" smtClean="0">
                  <a:solidFill>
                    <a:schemeClr val="tx1"/>
                  </a:solidFill>
                </a:rPr>
                <a:t>RefSeq</a:t>
              </a:r>
              <a:r>
                <a:rPr lang="en-US" sz="3400" dirty="0" smtClean="0">
                  <a:solidFill>
                    <a:schemeClr val="tx1"/>
                  </a:solidFill>
                </a:rPr>
                <a:t> genes, 96% of known </a:t>
              </a:r>
              <a:r>
                <a:rPr lang="en-US" sz="3400" dirty="0" err="1" smtClean="0">
                  <a:solidFill>
                    <a:schemeClr val="tx1"/>
                  </a:solidFill>
                </a:rPr>
                <a:t>CpG</a:t>
              </a:r>
              <a:r>
                <a:rPr lang="en-US" sz="3400" dirty="0" smtClean="0">
                  <a:solidFill>
                    <a:schemeClr val="tx1"/>
                  </a:solidFill>
                </a:rPr>
                <a:t> islands and other sites specifically selected for their biological significance.  The 50-bp probes on the array function through two different assay designs, </a:t>
              </a:r>
              <a:r>
                <a:rPr lang="en-US" sz="3400" dirty="0" err="1" smtClean="0">
                  <a:solidFill>
                    <a:schemeClr val="tx1"/>
                  </a:solidFill>
                </a:rPr>
                <a:t>Infinium</a:t>
              </a:r>
              <a:r>
                <a:rPr lang="en-US" sz="3400" dirty="0" smtClean="0">
                  <a:solidFill>
                    <a:schemeClr val="tx1"/>
                  </a:solidFill>
                </a:rPr>
                <a:t> I and </a:t>
              </a:r>
              <a:r>
                <a:rPr lang="en-US" sz="3400" dirty="0" err="1" smtClean="0">
                  <a:solidFill>
                    <a:schemeClr val="tx1"/>
                  </a:solidFill>
                </a:rPr>
                <a:t>Infinium</a:t>
              </a:r>
              <a:r>
                <a:rPr lang="en-US" sz="3400" dirty="0" smtClean="0">
                  <a:solidFill>
                    <a:schemeClr val="tx1"/>
                  </a:solidFill>
                </a:rPr>
                <a:t> II, giving wide coverage to both high-density and low-density regions of the genome.  </a:t>
              </a:r>
            </a:p>
            <a:p>
              <a:endParaRPr lang="en-US" sz="3400" dirty="0" smtClean="0">
                <a:solidFill>
                  <a:schemeClr val="tx1"/>
                </a:solidFill>
              </a:endParaRPr>
            </a:p>
            <a:p>
              <a:endParaRPr lang="en-US" sz="3400" dirty="0" smtClean="0">
                <a:solidFill>
                  <a:schemeClr val="tx1"/>
                </a:solidFill>
              </a:endParaRPr>
            </a:p>
            <a:p>
              <a:endParaRPr lang="en-US" sz="3400" dirty="0" smtClean="0">
                <a:solidFill>
                  <a:schemeClr val="tx1"/>
                </a:solidFill>
              </a:endParaRPr>
            </a:p>
            <a:p>
              <a:endParaRPr lang="en-US" sz="3400" dirty="0" smtClean="0">
                <a:solidFill>
                  <a:schemeClr val="tx1"/>
                </a:solidFill>
              </a:endParaRPr>
            </a:p>
            <a:p>
              <a:endParaRPr lang="en-US" sz="3400" dirty="0" smtClean="0">
                <a:solidFill>
                  <a:schemeClr val="tx1"/>
                </a:solidFill>
              </a:endParaRPr>
            </a:p>
            <a:p>
              <a:endParaRPr lang="en-US" sz="3400" dirty="0" smtClean="0">
                <a:solidFill>
                  <a:schemeClr val="tx1"/>
                </a:solidFill>
              </a:endParaRPr>
            </a:p>
            <a:p>
              <a:endParaRPr lang="en-US" sz="3400" dirty="0" smtClean="0">
                <a:solidFill>
                  <a:schemeClr val="tx1"/>
                </a:solidFill>
              </a:endParaRPr>
            </a:p>
            <a:p>
              <a:endParaRPr lang="en-US" sz="3400" dirty="0" smtClean="0">
                <a:solidFill>
                  <a:schemeClr val="tx1"/>
                </a:solidFill>
              </a:endParaRPr>
            </a:p>
            <a:p>
              <a:endParaRPr lang="en-US" sz="3400" dirty="0" smtClean="0">
                <a:solidFill>
                  <a:schemeClr val="tx1"/>
                </a:solidFill>
              </a:endParaRPr>
            </a:p>
            <a:p>
              <a:endParaRPr lang="en-US" sz="3400" dirty="0" smtClean="0">
                <a:solidFill>
                  <a:schemeClr val="tx1"/>
                </a:solidFill>
              </a:endParaRPr>
            </a:p>
            <a:p>
              <a:endParaRPr lang="en-US" sz="3400" dirty="0" smtClean="0">
                <a:solidFill>
                  <a:schemeClr val="tx1"/>
                </a:solidFill>
              </a:endParaRPr>
            </a:p>
            <a:p>
              <a:endParaRPr lang="en-US" sz="3400" dirty="0" smtClean="0">
                <a:solidFill>
                  <a:schemeClr val="tx1"/>
                </a:solidFill>
              </a:endParaRPr>
            </a:p>
            <a:p>
              <a:r>
                <a:rPr lang="en-US" sz="3400" dirty="0" err="1" smtClean="0">
                  <a:solidFill>
                    <a:schemeClr val="tx1"/>
                  </a:solidFill>
                </a:rPr>
                <a:t>Unmethylated</a:t>
              </a:r>
              <a:r>
                <a:rPr lang="en-US" sz="3400" dirty="0" smtClean="0">
                  <a:solidFill>
                    <a:schemeClr val="tx1"/>
                  </a:solidFill>
                </a:rPr>
                <a:t> and methylated signals are combined to calculate a beta-value, indicating the percentage of probes methylated for that </a:t>
              </a:r>
              <a:r>
                <a:rPr lang="en-US" sz="3400" dirty="0" err="1" smtClean="0">
                  <a:solidFill>
                    <a:schemeClr val="tx1"/>
                  </a:solidFill>
                </a:rPr>
                <a:t>CpG</a:t>
              </a:r>
              <a:r>
                <a:rPr lang="en-US" sz="3400" dirty="0" smtClean="0">
                  <a:solidFill>
                    <a:schemeClr val="tx1"/>
                  </a:solidFill>
                </a:rPr>
                <a:t> site.</a:t>
              </a:r>
            </a:p>
          </p:txBody>
        </p:sp>
        <p:sp>
          <p:nvSpPr>
            <p:cNvPr id="92" name="TextBox 91"/>
            <p:cNvSpPr txBox="1"/>
            <p:nvPr/>
          </p:nvSpPr>
          <p:spPr>
            <a:xfrm>
              <a:off x="5943603" y="24384002"/>
              <a:ext cx="3352749" cy="538589"/>
            </a:xfrm>
            <a:prstGeom prst="rect">
              <a:avLst/>
            </a:prstGeom>
            <a:noFill/>
          </p:spPr>
          <p:txBody>
            <a:bodyPr wrap="none" lIns="91426" tIns="45710" rIns="91426" bIns="45710" rtlCol="0">
              <a:spAutoFit/>
            </a:bodyPr>
            <a:lstStyle/>
            <a:p>
              <a:r>
                <a:rPr lang="en-US" sz="2900" b="1" dirty="0" smtClean="0"/>
                <a:t>Methylated </a:t>
              </a:r>
              <a:r>
                <a:rPr lang="en-US" sz="2900" b="1" dirty="0" err="1" smtClean="0"/>
                <a:t>CpG</a:t>
              </a:r>
              <a:r>
                <a:rPr lang="en-US" sz="2900" b="1" dirty="0" smtClean="0"/>
                <a:t> Site</a:t>
              </a:r>
              <a:endParaRPr lang="en-US" sz="2900" b="1" dirty="0"/>
            </a:p>
          </p:txBody>
        </p:sp>
        <p:pic>
          <p:nvPicPr>
            <p:cNvPr id="96" name="Picture 2"/>
            <p:cNvPicPr>
              <a:picLocks noChangeAspect="1" noChangeArrowheads="1"/>
            </p:cNvPicPr>
            <p:nvPr/>
          </p:nvPicPr>
          <p:blipFill>
            <a:blip r:embed="rId3" cstate="print"/>
            <a:srcRect l="31185" t="34052" r="42699" b="49736"/>
            <a:stretch>
              <a:fillRect/>
            </a:stretch>
          </p:blipFill>
          <p:spPr bwMode="auto">
            <a:xfrm>
              <a:off x="1752602" y="25222202"/>
              <a:ext cx="3886200" cy="1600200"/>
            </a:xfrm>
            <a:prstGeom prst="rect">
              <a:avLst/>
            </a:prstGeom>
            <a:noFill/>
            <a:ln w="9525">
              <a:noFill/>
              <a:miter lim="800000"/>
              <a:headEnd/>
              <a:tailEnd/>
            </a:ln>
          </p:spPr>
        </p:pic>
        <p:pic>
          <p:nvPicPr>
            <p:cNvPr id="97" name="Picture 2"/>
            <p:cNvPicPr>
              <a:picLocks noChangeAspect="1" noChangeArrowheads="1"/>
            </p:cNvPicPr>
            <p:nvPr/>
          </p:nvPicPr>
          <p:blipFill>
            <a:blip r:embed="rId3" cstate="print"/>
            <a:srcRect l="58325" t="51035" r="17607" b="31981"/>
            <a:stretch>
              <a:fillRect/>
            </a:stretch>
          </p:blipFill>
          <p:spPr bwMode="auto">
            <a:xfrm>
              <a:off x="5867402" y="25374600"/>
              <a:ext cx="3581400" cy="1676400"/>
            </a:xfrm>
            <a:prstGeom prst="rect">
              <a:avLst/>
            </a:prstGeom>
            <a:noFill/>
            <a:ln w="9525">
              <a:noFill/>
              <a:miter lim="800000"/>
              <a:headEnd/>
              <a:tailEnd/>
            </a:ln>
          </p:spPr>
        </p:pic>
        <p:pic>
          <p:nvPicPr>
            <p:cNvPr id="98" name="Picture 2"/>
            <p:cNvPicPr>
              <a:picLocks noChangeAspect="1" noChangeArrowheads="1"/>
            </p:cNvPicPr>
            <p:nvPr/>
          </p:nvPicPr>
          <p:blipFill>
            <a:blip r:embed="rId3" cstate="print"/>
            <a:srcRect l="58325" t="41000" r="37066" b="52052"/>
            <a:stretch>
              <a:fillRect/>
            </a:stretch>
          </p:blipFill>
          <p:spPr bwMode="auto">
            <a:xfrm>
              <a:off x="10439402" y="24307802"/>
              <a:ext cx="685800" cy="685800"/>
            </a:xfrm>
            <a:prstGeom prst="rect">
              <a:avLst/>
            </a:prstGeom>
            <a:noFill/>
            <a:ln w="9525">
              <a:noFill/>
              <a:miter lim="800000"/>
              <a:headEnd/>
              <a:tailEnd/>
            </a:ln>
          </p:spPr>
        </p:pic>
        <p:pic>
          <p:nvPicPr>
            <p:cNvPr id="99" name="Picture 2"/>
            <p:cNvPicPr>
              <a:picLocks noChangeAspect="1" noChangeArrowheads="1"/>
            </p:cNvPicPr>
            <p:nvPr/>
          </p:nvPicPr>
          <p:blipFill>
            <a:blip r:embed="rId3" cstate="print"/>
            <a:srcRect l="58325" t="56440" r="37066" b="37384"/>
            <a:stretch>
              <a:fillRect/>
            </a:stretch>
          </p:blipFill>
          <p:spPr bwMode="auto">
            <a:xfrm>
              <a:off x="10439402" y="24917400"/>
              <a:ext cx="685800" cy="609600"/>
            </a:xfrm>
            <a:prstGeom prst="rect">
              <a:avLst/>
            </a:prstGeom>
            <a:noFill/>
            <a:ln w="9525">
              <a:noFill/>
              <a:miter lim="800000"/>
              <a:headEnd/>
              <a:tailEnd/>
            </a:ln>
          </p:spPr>
        </p:pic>
        <p:sp>
          <p:nvSpPr>
            <p:cNvPr id="100" name="TextBox 99"/>
            <p:cNvSpPr txBox="1"/>
            <p:nvPr/>
          </p:nvSpPr>
          <p:spPr>
            <a:xfrm>
              <a:off x="11125202" y="24394183"/>
              <a:ext cx="3183536" cy="538589"/>
            </a:xfrm>
            <a:prstGeom prst="rect">
              <a:avLst/>
            </a:prstGeom>
            <a:noFill/>
          </p:spPr>
          <p:txBody>
            <a:bodyPr wrap="none" lIns="91426" tIns="45710" rIns="91426" bIns="45710" rtlCol="0">
              <a:spAutoFit/>
            </a:bodyPr>
            <a:lstStyle/>
            <a:p>
              <a:r>
                <a:rPr lang="en-US" sz="2900" dirty="0" err="1" smtClean="0"/>
                <a:t>Unmethylated</a:t>
              </a:r>
              <a:r>
                <a:rPr lang="en-US" sz="2900" dirty="0" smtClean="0"/>
                <a:t> Bead</a:t>
              </a:r>
              <a:endParaRPr lang="en-US" sz="2900" dirty="0"/>
            </a:p>
          </p:txBody>
        </p:sp>
        <p:sp>
          <p:nvSpPr>
            <p:cNvPr id="101" name="TextBox 100"/>
            <p:cNvSpPr txBox="1"/>
            <p:nvPr/>
          </p:nvSpPr>
          <p:spPr>
            <a:xfrm>
              <a:off x="11125202" y="25003783"/>
              <a:ext cx="2769961" cy="538589"/>
            </a:xfrm>
            <a:prstGeom prst="rect">
              <a:avLst/>
            </a:prstGeom>
            <a:noFill/>
          </p:spPr>
          <p:txBody>
            <a:bodyPr wrap="none" lIns="91426" tIns="45710" rIns="91426" bIns="45710" rtlCol="0">
              <a:spAutoFit/>
            </a:bodyPr>
            <a:lstStyle/>
            <a:p>
              <a:r>
                <a:rPr lang="en-US" sz="2900" dirty="0" err="1" smtClean="0"/>
                <a:t>Methylated</a:t>
              </a:r>
              <a:r>
                <a:rPr lang="en-US" sz="2900" dirty="0" smtClean="0"/>
                <a:t> Bead</a:t>
              </a:r>
              <a:endParaRPr lang="en-US" sz="2900" dirty="0"/>
            </a:p>
          </p:txBody>
        </p:sp>
        <p:pic>
          <p:nvPicPr>
            <p:cNvPr id="102" name="Picture 2"/>
            <p:cNvPicPr>
              <a:picLocks noChangeAspect="1" noChangeArrowheads="1"/>
            </p:cNvPicPr>
            <p:nvPr/>
          </p:nvPicPr>
          <p:blipFill>
            <a:blip r:embed="rId3" cstate="print"/>
            <a:srcRect l="72152" t="57984" r="25287" b="36612"/>
            <a:stretch>
              <a:fillRect/>
            </a:stretch>
          </p:blipFill>
          <p:spPr bwMode="auto">
            <a:xfrm>
              <a:off x="10668002" y="25603202"/>
              <a:ext cx="381000" cy="533400"/>
            </a:xfrm>
            <a:prstGeom prst="rect">
              <a:avLst/>
            </a:prstGeom>
            <a:noFill/>
            <a:ln w="9525">
              <a:noFill/>
              <a:miter lim="800000"/>
              <a:headEnd/>
              <a:tailEnd/>
            </a:ln>
          </p:spPr>
        </p:pic>
        <p:sp>
          <p:nvSpPr>
            <p:cNvPr id="103" name="TextBox 102"/>
            <p:cNvSpPr txBox="1"/>
            <p:nvPr/>
          </p:nvSpPr>
          <p:spPr>
            <a:xfrm>
              <a:off x="11125200" y="25603202"/>
              <a:ext cx="1458256" cy="538589"/>
            </a:xfrm>
            <a:prstGeom prst="rect">
              <a:avLst/>
            </a:prstGeom>
            <a:noFill/>
          </p:spPr>
          <p:txBody>
            <a:bodyPr wrap="none" lIns="91426" tIns="45710" rIns="91426" bIns="45710" rtlCol="0">
              <a:spAutoFit/>
            </a:bodyPr>
            <a:lstStyle/>
            <a:p>
              <a:r>
                <a:rPr lang="en-US" sz="2900" dirty="0" err="1" smtClean="0"/>
                <a:t>CpG</a:t>
              </a:r>
              <a:r>
                <a:rPr lang="en-US" sz="2900" dirty="0" smtClean="0"/>
                <a:t> Site</a:t>
              </a:r>
              <a:endParaRPr lang="en-US" sz="2900" dirty="0"/>
            </a:p>
          </p:txBody>
        </p:sp>
        <p:pic>
          <p:nvPicPr>
            <p:cNvPr id="104" name="Picture 2"/>
            <p:cNvPicPr>
              <a:picLocks noChangeAspect="1" noChangeArrowheads="1"/>
            </p:cNvPicPr>
            <p:nvPr/>
          </p:nvPicPr>
          <p:blipFill>
            <a:blip r:embed="rId3" cstate="print"/>
            <a:srcRect l="67030" t="68019" r="27849" b="26405"/>
            <a:stretch>
              <a:fillRect/>
            </a:stretch>
          </p:blipFill>
          <p:spPr bwMode="auto">
            <a:xfrm>
              <a:off x="10363200" y="26136602"/>
              <a:ext cx="762000" cy="550392"/>
            </a:xfrm>
            <a:prstGeom prst="rect">
              <a:avLst/>
            </a:prstGeom>
            <a:noFill/>
            <a:ln w="9525">
              <a:noFill/>
              <a:miter lim="800000"/>
              <a:headEnd/>
              <a:tailEnd/>
            </a:ln>
          </p:spPr>
        </p:pic>
        <p:sp>
          <p:nvSpPr>
            <p:cNvPr id="105" name="TextBox 104"/>
            <p:cNvSpPr txBox="1"/>
            <p:nvPr/>
          </p:nvSpPr>
          <p:spPr>
            <a:xfrm>
              <a:off x="11125202" y="26060402"/>
              <a:ext cx="3816914" cy="538589"/>
            </a:xfrm>
            <a:prstGeom prst="rect">
              <a:avLst/>
            </a:prstGeom>
            <a:noFill/>
          </p:spPr>
          <p:txBody>
            <a:bodyPr wrap="none" lIns="91426" tIns="45710" rIns="91426" bIns="45710" rtlCol="0">
              <a:spAutoFit/>
            </a:bodyPr>
            <a:lstStyle/>
            <a:p>
              <a:r>
                <a:rPr lang="en-US" sz="2900" dirty="0" err="1" smtClean="0"/>
                <a:t>Bisulfite</a:t>
              </a:r>
              <a:r>
                <a:rPr lang="en-US" sz="2900" dirty="0" smtClean="0"/>
                <a:t> Converted DNA</a:t>
              </a:r>
              <a:endParaRPr lang="en-US" sz="2900" dirty="0"/>
            </a:p>
          </p:txBody>
        </p:sp>
        <p:sp>
          <p:nvSpPr>
            <p:cNvPr id="106" name="TextBox 105"/>
            <p:cNvSpPr txBox="1"/>
            <p:nvPr/>
          </p:nvSpPr>
          <p:spPr>
            <a:xfrm>
              <a:off x="1981202" y="24384002"/>
              <a:ext cx="3771132" cy="538589"/>
            </a:xfrm>
            <a:prstGeom prst="rect">
              <a:avLst/>
            </a:prstGeom>
            <a:noFill/>
          </p:spPr>
          <p:txBody>
            <a:bodyPr wrap="none" lIns="91426" tIns="45710" rIns="91426" bIns="45710" rtlCol="0">
              <a:spAutoFit/>
            </a:bodyPr>
            <a:lstStyle/>
            <a:p>
              <a:r>
                <a:rPr lang="en-US" sz="2900" b="1" dirty="0" err="1" smtClean="0"/>
                <a:t>Unmethylated</a:t>
              </a:r>
              <a:r>
                <a:rPr lang="en-US" sz="2900" b="1" dirty="0" smtClean="0"/>
                <a:t> </a:t>
              </a:r>
              <a:r>
                <a:rPr lang="en-US" sz="2900" b="1" dirty="0" err="1" smtClean="0"/>
                <a:t>CpG</a:t>
              </a:r>
              <a:r>
                <a:rPr lang="en-US" sz="2900" b="1" dirty="0" smtClean="0"/>
                <a:t> Site</a:t>
              </a:r>
              <a:endParaRPr lang="en-US" sz="2900" b="1" dirty="0"/>
            </a:p>
          </p:txBody>
        </p:sp>
        <p:sp>
          <p:nvSpPr>
            <p:cNvPr id="113" name="TextBox 112"/>
            <p:cNvSpPr txBox="1"/>
            <p:nvPr/>
          </p:nvSpPr>
          <p:spPr>
            <a:xfrm>
              <a:off x="10134602" y="26670000"/>
              <a:ext cx="4800600" cy="3231634"/>
            </a:xfrm>
            <a:prstGeom prst="rect">
              <a:avLst/>
            </a:prstGeom>
            <a:noFill/>
          </p:spPr>
          <p:txBody>
            <a:bodyPr wrap="square" lIns="91426" tIns="45710" rIns="91426" bIns="45710" rtlCol="0">
              <a:spAutoFit/>
            </a:bodyPr>
            <a:lstStyle/>
            <a:p>
              <a:r>
                <a:rPr lang="en-US" sz="3400" b="1" dirty="0" smtClean="0"/>
                <a:t>Fig. 1 </a:t>
              </a:r>
              <a:r>
                <a:rPr lang="en-US" sz="3400" dirty="0" err="1" smtClean="0"/>
                <a:t>Infinium</a:t>
              </a:r>
              <a:r>
                <a:rPr lang="en-US" sz="3400" dirty="0" smtClean="0"/>
                <a:t> I design, two beads per </a:t>
              </a:r>
              <a:r>
                <a:rPr lang="en-US" sz="3400" dirty="0" err="1" smtClean="0"/>
                <a:t>CpG</a:t>
              </a:r>
              <a:r>
                <a:rPr lang="en-US" sz="3400" dirty="0" smtClean="0"/>
                <a:t> site, color not indicative of status.  </a:t>
              </a:r>
              <a:r>
                <a:rPr lang="en-US" sz="3400" dirty="0" err="1" smtClean="0"/>
                <a:t>Infinium</a:t>
              </a:r>
              <a:r>
                <a:rPr lang="en-US" sz="3400" dirty="0" smtClean="0"/>
                <a:t> II design, one bead per </a:t>
              </a:r>
              <a:r>
                <a:rPr lang="en-US" sz="3400" dirty="0" err="1" smtClean="0"/>
                <a:t>CpG</a:t>
              </a:r>
              <a:r>
                <a:rPr lang="en-US" sz="3400" dirty="0" smtClean="0"/>
                <a:t> site, color indicative of status.</a:t>
              </a:r>
              <a:endParaRPr lang="en-US" sz="3400" dirty="0"/>
            </a:p>
          </p:txBody>
        </p:sp>
        <p:sp>
          <p:nvSpPr>
            <p:cNvPr id="116" name="Rectangle 115"/>
            <p:cNvSpPr/>
            <p:nvPr/>
          </p:nvSpPr>
          <p:spPr>
            <a:xfrm>
              <a:off x="571496" y="21269328"/>
              <a:ext cx="3962403" cy="1333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0" rIns="91426" bIns="45710" rtlCol="0" anchor="ctr"/>
            <a:lstStyle/>
            <a:p>
              <a:pPr algn="ctr"/>
              <a:endParaRPr lang="en-US"/>
            </a:p>
          </p:txBody>
        </p:sp>
        <p:pic>
          <p:nvPicPr>
            <p:cNvPr id="117" name="Picture 3"/>
            <p:cNvPicPr>
              <a:picLocks noChangeAspect="1" noChangeArrowheads="1"/>
            </p:cNvPicPr>
            <p:nvPr/>
          </p:nvPicPr>
          <p:blipFill>
            <a:blip r:embed="rId4" cstate="print"/>
            <a:srcRect l="31601" t="57621" r="16008" b="24204"/>
            <a:stretch>
              <a:fillRect/>
            </a:stretch>
          </p:blipFill>
          <p:spPr bwMode="auto">
            <a:xfrm>
              <a:off x="1981203" y="27483377"/>
              <a:ext cx="7616270" cy="1752600"/>
            </a:xfrm>
            <a:prstGeom prst="rect">
              <a:avLst/>
            </a:prstGeom>
            <a:noFill/>
            <a:ln w="9525">
              <a:noFill/>
              <a:miter lim="800000"/>
              <a:headEnd/>
              <a:tailEnd/>
            </a:ln>
          </p:spPr>
        </p:pic>
        <p:sp>
          <p:nvSpPr>
            <p:cNvPr id="118" name="TextBox 117"/>
            <p:cNvSpPr txBox="1"/>
            <p:nvPr/>
          </p:nvSpPr>
          <p:spPr>
            <a:xfrm>
              <a:off x="1295400" y="25918183"/>
              <a:ext cx="284669" cy="535512"/>
            </a:xfrm>
            <a:prstGeom prst="rect">
              <a:avLst/>
            </a:prstGeom>
            <a:noFill/>
          </p:spPr>
          <p:txBody>
            <a:bodyPr vert="horz" wrap="none" lIns="91426" tIns="45710" rIns="91426" bIns="45710" rtlCol="0">
              <a:spAutoFit/>
            </a:bodyPr>
            <a:lstStyle/>
            <a:p>
              <a:r>
                <a:rPr lang="en-US" sz="2900" b="1" dirty="0" smtClean="0"/>
                <a:t>I</a:t>
              </a:r>
              <a:endParaRPr lang="en-US" sz="2900" b="1" dirty="0"/>
            </a:p>
          </p:txBody>
        </p:sp>
        <p:sp>
          <p:nvSpPr>
            <p:cNvPr id="119" name="TextBox 118"/>
            <p:cNvSpPr txBox="1"/>
            <p:nvPr/>
          </p:nvSpPr>
          <p:spPr>
            <a:xfrm>
              <a:off x="1219200" y="28270202"/>
              <a:ext cx="384691" cy="535512"/>
            </a:xfrm>
            <a:prstGeom prst="rect">
              <a:avLst/>
            </a:prstGeom>
            <a:noFill/>
          </p:spPr>
          <p:txBody>
            <a:bodyPr vert="horz" wrap="none" lIns="91426" tIns="45710" rIns="91426" bIns="45710" rtlCol="0">
              <a:spAutoFit/>
            </a:bodyPr>
            <a:lstStyle/>
            <a:p>
              <a:r>
                <a:rPr lang="en-US" sz="2900" b="1" dirty="0" smtClean="0"/>
                <a:t>II</a:t>
              </a:r>
              <a:endParaRPr lang="en-US" sz="2900" b="1" dirty="0"/>
            </a:p>
          </p:txBody>
        </p:sp>
        <p:grpSp>
          <p:nvGrpSpPr>
            <p:cNvPr id="126" name="Group 125"/>
            <p:cNvGrpSpPr/>
            <p:nvPr/>
          </p:nvGrpSpPr>
          <p:grpSpPr>
            <a:xfrm>
              <a:off x="1752600" y="31159849"/>
              <a:ext cx="10515600" cy="1225151"/>
              <a:chOff x="9982200" y="11563293"/>
              <a:chExt cx="6705600" cy="1225150"/>
            </a:xfrm>
          </p:grpSpPr>
          <p:sp>
            <p:nvSpPr>
              <p:cNvPr id="127" name="TextBox 126"/>
              <p:cNvSpPr txBox="1"/>
              <p:nvPr/>
            </p:nvSpPr>
            <p:spPr>
              <a:xfrm>
                <a:off x="11277600" y="11563293"/>
                <a:ext cx="5410200" cy="615552"/>
              </a:xfrm>
              <a:prstGeom prst="rect">
                <a:avLst/>
              </a:prstGeom>
              <a:noFill/>
            </p:spPr>
            <p:txBody>
              <a:bodyPr wrap="square" rtlCol="0">
                <a:spAutoFit/>
              </a:bodyPr>
              <a:lstStyle/>
              <a:p>
                <a:pPr algn="ctr"/>
                <a:r>
                  <a:rPr lang="en-US" sz="3400" dirty="0" err="1" smtClean="0"/>
                  <a:t>Intensity</a:t>
                </a:r>
                <a:r>
                  <a:rPr lang="en-US" sz="3400" baseline="-25000" dirty="0" err="1" smtClean="0"/>
                  <a:t>Methylated</a:t>
                </a:r>
                <a:endParaRPr lang="en-US" sz="3400" baseline="-25000" dirty="0" smtClean="0"/>
              </a:p>
            </p:txBody>
          </p:sp>
          <p:sp>
            <p:nvSpPr>
              <p:cNvPr id="128" name="TextBox 127"/>
              <p:cNvSpPr txBox="1"/>
              <p:nvPr/>
            </p:nvSpPr>
            <p:spPr>
              <a:xfrm>
                <a:off x="11277600" y="12172891"/>
                <a:ext cx="5410200" cy="615552"/>
              </a:xfrm>
              <a:prstGeom prst="rect">
                <a:avLst/>
              </a:prstGeom>
              <a:noFill/>
            </p:spPr>
            <p:txBody>
              <a:bodyPr wrap="square" rtlCol="0">
                <a:spAutoFit/>
              </a:bodyPr>
              <a:lstStyle/>
              <a:p>
                <a:pPr algn="ctr"/>
                <a:r>
                  <a:rPr lang="en-US" sz="3400" dirty="0" err="1" smtClean="0"/>
                  <a:t>Intensity</a:t>
                </a:r>
                <a:r>
                  <a:rPr lang="en-US" sz="3400" baseline="-25000" dirty="0" err="1" smtClean="0"/>
                  <a:t>Methylated</a:t>
                </a:r>
                <a:r>
                  <a:rPr lang="en-US" sz="3400" dirty="0"/>
                  <a:t> </a:t>
                </a:r>
                <a:r>
                  <a:rPr lang="en-US" sz="3400" dirty="0" smtClean="0"/>
                  <a:t>+ </a:t>
                </a:r>
                <a:r>
                  <a:rPr lang="en-US" sz="3400" dirty="0" err="1" smtClean="0"/>
                  <a:t>Intensity</a:t>
                </a:r>
                <a:r>
                  <a:rPr lang="en-US" sz="3400" baseline="-25000" dirty="0" err="1" smtClean="0"/>
                  <a:t>Unmethylated</a:t>
                </a:r>
                <a:endParaRPr lang="en-US" sz="3400" baseline="-25000" dirty="0" smtClean="0"/>
              </a:p>
            </p:txBody>
          </p:sp>
          <p:cxnSp>
            <p:nvCxnSpPr>
              <p:cNvPr id="129" name="Straight Connector 128"/>
              <p:cNvCxnSpPr/>
              <p:nvPr/>
            </p:nvCxnSpPr>
            <p:spPr>
              <a:xfrm>
                <a:off x="11658600" y="12192000"/>
                <a:ext cx="4953000" cy="0"/>
              </a:xfrm>
              <a:prstGeom prst="line">
                <a:avLst/>
              </a:prstGeom>
              <a:ln w="38100"/>
            </p:spPr>
            <p:style>
              <a:lnRef idx="1">
                <a:schemeClr val="dk1"/>
              </a:lnRef>
              <a:fillRef idx="0">
                <a:schemeClr val="dk1"/>
              </a:fillRef>
              <a:effectRef idx="0">
                <a:schemeClr val="dk1"/>
              </a:effectRef>
              <a:fontRef idx="minor">
                <a:schemeClr val="tx1"/>
              </a:fontRef>
            </p:style>
          </p:cxnSp>
          <p:sp>
            <p:nvSpPr>
              <p:cNvPr id="130" name="TextBox 129"/>
              <p:cNvSpPr txBox="1"/>
              <p:nvPr/>
            </p:nvSpPr>
            <p:spPr>
              <a:xfrm>
                <a:off x="9982200" y="11963400"/>
                <a:ext cx="1676402" cy="615552"/>
              </a:xfrm>
              <a:prstGeom prst="rect">
                <a:avLst/>
              </a:prstGeom>
              <a:noFill/>
            </p:spPr>
            <p:txBody>
              <a:bodyPr wrap="square" rtlCol="0">
                <a:spAutoFit/>
              </a:bodyPr>
              <a:lstStyle/>
              <a:p>
                <a:pPr algn="ctr"/>
                <a:r>
                  <a:rPr lang="en-US" sz="3400" dirty="0" smtClean="0"/>
                  <a:t>Beta-value =</a:t>
                </a:r>
                <a:endParaRPr lang="en-US" sz="3400" baseline="-25000" dirty="0" smtClean="0"/>
              </a:p>
            </p:txBody>
          </p:sp>
        </p:grpSp>
      </p:grpSp>
      <p:grpSp>
        <p:nvGrpSpPr>
          <p:cNvPr id="2" name="Group 1"/>
          <p:cNvGrpSpPr/>
          <p:nvPr/>
        </p:nvGrpSpPr>
        <p:grpSpPr>
          <a:xfrm>
            <a:off x="15773400" y="3276602"/>
            <a:ext cx="13868400" cy="29260799"/>
            <a:chOff x="15773400" y="3886202"/>
            <a:chExt cx="13868400" cy="29260799"/>
          </a:xfrm>
        </p:grpSpPr>
        <p:sp>
          <p:nvSpPr>
            <p:cNvPr id="120" name="Rectangle 119"/>
            <p:cNvSpPr/>
            <p:nvPr/>
          </p:nvSpPr>
          <p:spPr>
            <a:xfrm>
              <a:off x="15773402" y="3886202"/>
              <a:ext cx="8001000" cy="685800"/>
            </a:xfrm>
            <a:prstGeom prst="rect">
              <a:avLst/>
            </a:prstGeom>
            <a:solidFill>
              <a:schemeClr val="bg1"/>
            </a:solidFill>
            <a:ln w="762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6" tIns="45710" rIns="91426" bIns="45710" rtlCol="0" anchor="ctr"/>
            <a:lstStyle/>
            <a:p>
              <a:pPr algn="ctr"/>
              <a:r>
                <a:rPr lang="en-US" sz="3800" b="1" dirty="0" smtClean="0">
                  <a:solidFill>
                    <a:schemeClr val="tx1"/>
                  </a:solidFill>
                </a:rPr>
                <a:t>Methylation Data Analysis Pipeline</a:t>
              </a:r>
              <a:endParaRPr lang="en-US" sz="3800" b="1" dirty="0">
                <a:solidFill>
                  <a:schemeClr val="tx1"/>
                </a:solidFill>
              </a:endParaRPr>
            </a:p>
          </p:txBody>
        </p:sp>
        <p:sp>
          <p:nvSpPr>
            <p:cNvPr id="121" name="Rectangle 120"/>
            <p:cNvSpPr/>
            <p:nvPr/>
          </p:nvSpPr>
          <p:spPr>
            <a:xfrm>
              <a:off x="15773400" y="4552951"/>
              <a:ext cx="13868400" cy="28594050"/>
            </a:xfrm>
            <a:prstGeom prst="rect">
              <a:avLst/>
            </a:prstGeom>
            <a:solidFill>
              <a:schemeClr val="bg1"/>
            </a:solidFill>
            <a:ln w="762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6" tIns="45710" rIns="91426" bIns="45710" rtlCol="0" anchor="t"/>
            <a:lstStyle/>
            <a:p>
              <a:r>
                <a:rPr lang="en-US" sz="3400" dirty="0" smtClean="0">
                  <a:solidFill>
                    <a:schemeClr val="tx1"/>
                  </a:solidFill>
                </a:rPr>
                <a:t>To correct for technical variations in background, color-bias, batch and probe chemistries, we evaluated several pre-processing steps.</a:t>
              </a:r>
            </a:p>
            <a:p>
              <a:endParaRPr lang="en-US" sz="3400" dirty="0" smtClean="0">
                <a:solidFill>
                  <a:schemeClr val="tx1"/>
                </a:solidFill>
              </a:endParaRPr>
            </a:p>
            <a:p>
              <a:r>
                <a:rPr lang="en-US" sz="3400" i="1" dirty="0" smtClean="0">
                  <a:solidFill>
                    <a:schemeClr val="tx1"/>
                  </a:solidFill>
                </a:rPr>
                <a:t>Pre-QC</a:t>
              </a:r>
              <a:r>
                <a:rPr lang="en-US" sz="3400" dirty="0" smtClean="0">
                  <a:solidFill>
                    <a:schemeClr val="tx1"/>
                  </a:solidFill>
                </a:rPr>
                <a:t>: </a:t>
              </a:r>
              <a:r>
                <a:rPr lang="en-US" sz="3400" dirty="0" smtClean="0">
                  <a:solidFill>
                    <a:schemeClr val="tx1"/>
                  </a:solidFill>
                </a:rPr>
                <a:t>removing undetected probes, checking sample integrity</a:t>
              </a:r>
            </a:p>
            <a:p>
              <a:endParaRPr lang="en-US" sz="3400" dirty="0" smtClean="0">
                <a:solidFill>
                  <a:schemeClr val="tx1"/>
                </a:solidFill>
              </a:endParaRPr>
            </a:p>
            <a:p>
              <a:endParaRPr lang="en-US" sz="3400" dirty="0" smtClean="0">
                <a:solidFill>
                  <a:schemeClr val="tx1"/>
                </a:solidFill>
              </a:endParaRPr>
            </a:p>
            <a:p>
              <a:endParaRPr lang="en-US" sz="3400" dirty="0" smtClean="0">
                <a:solidFill>
                  <a:schemeClr val="tx1"/>
                </a:solidFill>
              </a:endParaRPr>
            </a:p>
            <a:p>
              <a:endParaRPr lang="en-US" sz="3400" dirty="0" smtClean="0">
                <a:solidFill>
                  <a:schemeClr val="tx1"/>
                </a:solidFill>
              </a:endParaRPr>
            </a:p>
            <a:p>
              <a:endParaRPr lang="en-US" sz="3400" dirty="0" smtClean="0">
                <a:solidFill>
                  <a:schemeClr val="tx1"/>
                </a:solidFill>
              </a:endParaRPr>
            </a:p>
            <a:p>
              <a:endParaRPr lang="en-US" sz="3400" dirty="0" smtClean="0">
                <a:solidFill>
                  <a:schemeClr val="tx1"/>
                </a:solidFill>
              </a:endParaRPr>
            </a:p>
            <a:p>
              <a:endParaRPr lang="en-US" sz="3400" dirty="0" smtClean="0">
                <a:solidFill>
                  <a:schemeClr val="tx1"/>
                </a:solidFill>
              </a:endParaRPr>
            </a:p>
            <a:p>
              <a:endParaRPr lang="en-US" sz="3400" dirty="0" smtClean="0">
                <a:solidFill>
                  <a:schemeClr val="tx1"/>
                </a:solidFill>
              </a:endParaRPr>
            </a:p>
            <a:p>
              <a:r>
                <a:rPr lang="en-US" sz="3400" i="1" dirty="0" smtClean="0">
                  <a:solidFill>
                    <a:schemeClr val="tx1"/>
                  </a:solidFill>
                </a:rPr>
                <a:t>Background Correction Methods</a:t>
              </a:r>
              <a:r>
                <a:rPr lang="en-US" sz="3400" dirty="0" smtClean="0">
                  <a:solidFill>
                    <a:schemeClr val="tx1"/>
                  </a:solidFill>
                </a:rPr>
                <a:t>: </a:t>
              </a:r>
            </a:p>
            <a:p>
              <a:pPr marL="914256" indent="-457128">
                <a:buFont typeface="Arial" pitchFamily="34" charset="0"/>
                <a:buChar char="•"/>
              </a:pPr>
              <a:r>
                <a:rPr lang="en-US" sz="3400" dirty="0" err="1" smtClean="0">
                  <a:solidFill>
                    <a:schemeClr val="tx1"/>
                  </a:solidFill>
                </a:rPr>
                <a:t>Illumina’s</a:t>
              </a:r>
              <a:r>
                <a:rPr lang="en-US" sz="3400" dirty="0" smtClean="0">
                  <a:solidFill>
                    <a:schemeClr val="tx1"/>
                  </a:solidFill>
                </a:rPr>
                <a:t> </a:t>
              </a:r>
              <a:r>
                <a:rPr lang="en-US" sz="3400" dirty="0" err="1" smtClean="0">
                  <a:solidFill>
                    <a:schemeClr val="tx1"/>
                  </a:solidFill>
                </a:rPr>
                <a:t>GenomeStudio</a:t>
              </a:r>
              <a:r>
                <a:rPr lang="en-US" sz="3400" dirty="0" smtClean="0">
                  <a:solidFill>
                    <a:schemeClr val="tx1"/>
                  </a:solidFill>
                </a:rPr>
                <a:t> – subtraction of median of negative controls</a:t>
              </a:r>
            </a:p>
            <a:p>
              <a:pPr marL="914256" indent="-457128">
                <a:buFont typeface="Arial" pitchFamily="34" charset="0"/>
                <a:buChar char="•"/>
              </a:pPr>
              <a:r>
                <a:rPr lang="en-US" sz="3400" dirty="0" smtClean="0">
                  <a:solidFill>
                    <a:schemeClr val="tx1"/>
                  </a:solidFill>
                </a:rPr>
                <a:t>Out-of-band – considers alternative color intensities Cy5/Cy3 of methylated and </a:t>
              </a:r>
              <a:r>
                <a:rPr lang="en-US" sz="3400" dirty="0" err="1" smtClean="0">
                  <a:solidFill>
                    <a:schemeClr val="tx1"/>
                  </a:solidFill>
                </a:rPr>
                <a:t>unmethylated</a:t>
              </a:r>
              <a:r>
                <a:rPr lang="en-US" sz="3400" dirty="0" smtClean="0">
                  <a:solidFill>
                    <a:schemeClr val="tx1"/>
                  </a:solidFill>
                </a:rPr>
                <a:t> beads as negative controls</a:t>
              </a:r>
            </a:p>
            <a:p>
              <a:pPr marL="914256" indent="-457128">
                <a:buFont typeface="Arial" pitchFamily="34" charset="0"/>
                <a:buChar char="•"/>
              </a:pPr>
              <a:endParaRPr lang="en-US" sz="3400" i="1" dirty="0" smtClean="0">
                <a:solidFill>
                  <a:schemeClr val="tx1"/>
                </a:solidFill>
              </a:endParaRPr>
            </a:p>
            <a:p>
              <a:pPr marL="914256" indent="-457128">
                <a:buFont typeface="Arial" pitchFamily="34" charset="0"/>
                <a:buChar char="•"/>
              </a:pPr>
              <a:endParaRPr lang="en-US" sz="3400" i="1" dirty="0" smtClean="0">
                <a:solidFill>
                  <a:schemeClr val="tx1"/>
                </a:solidFill>
              </a:endParaRPr>
            </a:p>
            <a:p>
              <a:pPr marL="914256" indent="-457128">
                <a:buFont typeface="Arial" pitchFamily="34" charset="0"/>
                <a:buChar char="•"/>
              </a:pPr>
              <a:endParaRPr lang="en-US" sz="3400" i="1" dirty="0" smtClean="0">
                <a:solidFill>
                  <a:schemeClr val="tx1"/>
                </a:solidFill>
              </a:endParaRPr>
            </a:p>
            <a:p>
              <a:pPr marL="914256" indent="-457128">
                <a:buFont typeface="Arial" pitchFamily="34" charset="0"/>
                <a:buChar char="•"/>
              </a:pPr>
              <a:endParaRPr lang="en-US" sz="3400" i="1" dirty="0" smtClean="0">
                <a:solidFill>
                  <a:schemeClr val="tx1"/>
                </a:solidFill>
              </a:endParaRPr>
            </a:p>
            <a:p>
              <a:pPr marL="914256" indent="-457128">
                <a:buFont typeface="Arial" pitchFamily="34" charset="0"/>
                <a:buChar char="•"/>
              </a:pPr>
              <a:endParaRPr lang="en-US" sz="3400" i="1" dirty="0" smtClean="0">
                <a:solidFill>
                  <a:schemeClr val="tx1"/>
                </a:solidFill>
              </a:endParaRPr>
            </a:p>
            <a:p>
              <a:pPr marL="914256" indent="-457128">
                <a:buFont typeface="Arial" pitchFamily="34" charset="0"/>
                <a:buChar char="•"/>
              </a:pPr>
              <a:endParaRPr lang="en-US" sz="3400" i="1" dirty="0" smtClean="0">
                <a:solidFill>
                  <a:schemeClr val="tx1"/>
                </a:solidFill>
              </a:endParaRPr>
            </a:p>
            <a:p>
              <a:endParaRPr lang="en-US" sz="3400" i="1" dirty="0" smtClean="0">
                <a:solidFill>
                  <a:schemeClr val="tx1"/>
                </a:solidFill>
              </a:endParaRPr>
            </a:p>
            <a:p>
              <a:endParaRPr lang="en-US" sz="3400" i="1" dirty="0" smtClean="0">
                <a:solidFill>
                  <a:schemeClr val="tx1"/>
                </a:solidFill>
              </a:endParaRPr>
            </a:p>
            <a:p>
              <a:endParaRPr lang="en-US" sz="4000" i="1" dirty="0">
                <a:solidFill>
                  <a:schemeClr val="tx1"/>
                </a:solidFill>
              </a:endParaRPr>
            </a:p>
            <a:p>
              <a:r>
                <a:rPr lang="en-US" sz="3400" i="1" dirty="0" smtClean="0">
                  <a:solidFill>
                    <a:schemeClr val="tx1"/>
                  </a:solidFill>
                </a:rPr>
                <a:t>Color-bias: </a:t>
              </a:r>
              <a:r>
                <a:rPr lang="en-US" sz="3400" dirty="0" err="1" smtClean="0">
                  <a:solidFill>
                    <a:schemeClr val="tx1"/>
                  </a:solidFill>
                </a:rPr>
                <a:t>Lumi</a:t>
              </a:r>
              <a:endParaRPr lang="en-US" sz="3400" dirty="0" smtClean="0">
                <a:solidFill>
                  <a:schemeClr val="tx1"/>
                </a:solidFill>
              </a:endParaRPr>
            </a:p>
            <a:p>
              <a:endParaRPr lang="en-US" sz="3400" i="1" dirty="0" smtClean="0">
                <a:solidFill>
                  <a:schemeClr val="tx1"/>
                </a:solidFill>
              </a:endParaRPr>
            </a:p>
            <a:p>
              <a:endParaRPr lang="en-US" sz="3400" i="1" dirty="0" smtClean="0">
                <a:solidFill>
                  <a:schemeClr val="tx1"/>
                </a:solidFill>
              </a:endParaRPr>
            </a:p>
            <a:p>
              <a:endParaRPr lang="en-US" sz="3400" i="1" dirty="0" smtClean="0">
                <a:solidFill>
                  <a:schemeClr val="tx1"/>
                </a:solidFill>
              </a:endParaRPr>
            </a:p>
            <a:p>
              <a:endParaRPr lang="en-US" sz="3400" i="1" dirty="0" smtClean="0">
                <a:solidFill>
                  <a:schemeClr val="tx1"/>
                </a:solidFill>
              </a:endParaRPr>
            </a:p>
            <a:p>
              <a:endParaRPr lang="en-US" sz="3400" i="1" dirty="0" smtClean="0">
                <a:solidFill>
                  <a:schemeClr val="tx1"/>
                </a:solidFill>
              </a:endParaRPr>
            </a:p>
            <a:p>
              <a:endParaRPr lang="en-US" sz="3400" i="1" dirty="0" smtClean="0">
                <a:solidFill>
                  <a:schemeClr val="tx1"/>
                </a:solidFill>
              </a:endParaRPr>
            </a:p>
            <a:p>
              <a:endParaRPr lang="en-US" sz="3400" i="1" dirty="0" smtClean="0">
                <a:solidFill>
                  <a:schemeClr val="tx1"/>
                </a:solidFill>
              </a:endParaRPr>
            </a:p>
            <a:p>
              <a:endParaRPr lang="en-US" sz="3400" i="1" dirty="0" smtClean="0">
                <a:solidFill>
                  <a:schemeClr val="tx1"/>
                </a:solidFill>
              </a:endParaRPr>
            </a:p>
            <a:p>
              <a:endParaRPr lang="en-US" sz="3400" i="1" dirty="0" smtClean="0">
                <a:solidFill>
                  <a:schemeClr val="tx1"/>
                </a:solidFill>
              </a:endParaRPr>
            </a:p>
            <a:p>
              <a:endParaRPr lang="en-US" sz="3400" i="1" dirty="0" smtClean="0">
                <a:solidFill>
                  <a:schemeClr val="tx1"/>
                </a:solidFill>
              </a:endParaRPr>
            </a:p>
            <a:p>
              <a:endParaRPr lang="en-US" sz="3400" i="1" dirty="0" smtClean="0">
                <a:solidFill>
                  <a:schemeClr val="tx1"/>
                </a:solidFill>
              </a:endParaRPr>
            </a:p>
            <a:p>
              <a:endParaRPr lang="en-US" sz="3400" i="1" dirty="0" smtClean="0">
                <a:solidFill>
                  <a:schemeClr val="tx1"/>
                </a:solidFill>
              </a:endParaRPr>
            </a:p>
            <a:p>
              <a:endParaRPr lang="en-US" sz="4000" i="1" dirty="0" smtClean="0">
                <a:solidFill>
                  <a:schemeClr val="tx1"/>
                </a:solidFill>
              </a:endParaRPr>
            </a:p>
            <a:p>
              <a:r>
                <a:rPr lang="en-US" sz="3400" i="1" dirty="0" err="1" smtClean="0">
                  <a:solidFill>
                    <a:schemeClr val="tx1"/>
                  </a:solidFill>
                </a:rPr>
                <a:t>Infinium</a:t>
              </a:r>
              <a:r>
                <a:rPr lang="en-US" sz="3400" i="1" dirty="0" smtClean="0">
                  <a:solidFill>
                    <a:schemeClr val="tx1"/>
                  </a:solidFill>
                </a:rPr>
                <a:t> I, </a:t>
              </a:r>
              <a:r>
                <a:rPr lang="en-US" sz="3400" i="1" dirty="0" err="1" smtClean="0">
                  <a:solidFill>
                    <a:schemeClr val="tx1"/>
                  </a:solidFill>
                </a:rPr>
                <a:t>Infinium</a:t>
              </a:r>
              <a:r>
                <a:rPr lang="en-US" sz="3400" i="1" dirty="0" smtClean="0">
                  <a:solidFill>
                    <a:schemeClr val="tx1"/>
                  </a:solidFill>
                </a:rPr>
                <a:t> II Correction</a:t>
              </a:r>
              <a:r>
                <a:rPr lang="en-US" sz="3400" dirty="0" smtClean="0">
                  <a:solidFill>
                    <a:schemeClr val="tx1"/>
                  </a:solidFill>
                </a:rPr>
                <a:t>: due to the different probe chemistries as well as differences in target regions of the genome, these two assay designs give different distributions of beta-values</a:t>
              </a:r>
            </a:p>
            <a:p>
              <a:pPr marL="857250" indent="-400050">
                <a:buFont typeface="Arial" pitchFamily="34" charset="0"/>
                <a:buChar char="•"/>
              </a:pPr>
              <a:r>
                <a:rPr lang="en-US" sz="3400" dirty="0" smtClean="0">
                  <a:solidFill>
                    <a:schemeClr val="tx1"/>
                  </a:solidFill>
                </a:rPr>
                <a:t>SWAN: corrects for differences to underlying </a:t>
              </a:r>
              <a:r>
                <a:rPr lang="en-US" sz="3400" dirty="0" err="1" smtClean="0">
                  <a:solidFill>
                    <a:schemeClr val="tx1"/>
                  </a:solidFill>
                </a:rPr>
                <a:t>CpG</a:t>
              </a:r>
              <a:r>
                <a:rPr lang="en-US" sz="3400" dirty="0" smtClean="0">
                  <a:solidFill>
                    <a:schemeClr val="tx1"/>
                  </a:solidFill>
                </a:rPr>
                <a:t> content</a:t>
              </a:r>
            </a:p>
            <a:p>
              <a:pPr marL="857250" indent="-400050">
                <a:buFont typeface="Arial" pitchFamily="34" charset="0"/>
                <a:buChar char="•"/>
              </a:pPr>
              <a:r>
                <a:rPr lang="en-US" sz="3400" dirty="0" smtClean="0">
                  <a:solidFill>
                    <a:schemeClr val="tx1"/>
                  </a:solidFill>
                </a:rPr>
                <a:t>BMIQ: normalizes two array design beta-value distributions</a:t>
              </a:r>
            </a:p>
            <a:p>
              <a:pPr marL="857250" indent="-400050">
                <a:buFont typeface="Arial" pitchFamily="34" charset="0"/>
                <a:buChar char="•"/>
              </a:pPr>
              <a:r>
                <a:rPr lang="en-US" sz="3400" dirty="0" err="1" smtClean="0">
                  <a:solidFill>
                    <a:schemeClr val="tx1"/>
                  </a:solidFill>
                </a:rPr>
                <a:t>sQN</a:t>
              </a:r>
              <a:r>
                <a:rPr lang="en-US" sz="3400" dirty="0" smtClean="0">
                  <a:solidFill>
                    <a:schemeClr val="tx1"/>
                  </a:solidFill>
                </a:rPr>
                <a:t>: subsets data and corrects based on underlying biology</a:t>
              </a:r>
            </a:p>
            <a:p>
              <a:endParaRPr lang="en-US" sz="3400" dirty="0" smtClean="0">
                <a:solidFill>
                  <a:schemeClr val="tx1"/>
                </a:solidFill>
              </a:endParaRPr>
            </a:p>
            <a:p>
              <a:endParaRPr lang="en-US" sz="3400" dirty="0" smtClean="0">
                <a:solidFill>
                  <a:schemeClr val="tx1"/>
                </a:solidFill>
              </a:endParaRPr>
            </a:p>
          </p:txBody>
        </p:sp>
        <p:sp>
          <p:nvSpPr>
            <p:cNvPr id="122" name="Rectangle 121"/>
            <p:cNvSpPr/>
            <p:nvPr/>
          </p:nvSpPr>
          <p:spPr>
            <a:xfrm>
              <a:off x="15811498" y="4505323"/>
              <a:ext cx="7924801" cy="2000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0" rIns="91426" bIns="45710" rtlCol="0" anchor="ctr"/>
            <a:lstStyle/>
            <a:p>
              <a:pPr algn="ctr"/>
              <a:endParaRPr lang="en-US"/>
            </a:p>
          </p:txBody>
        </p:sp>
        <p:grpSp>
          <p:nvGrpSpPr>
            <p:cNvPr id="64" name="Group 63"/>
            <p:cNvGrpSpPr/>
            <p:nvPr/>
          </p:nvGrpSpPr>
          <p:grpSpPr>
            <a:xfrm>
              <a:off x="16535402" y="6858000"/>
              <a:ext cx="7357531" cy="3810000"/>
              <a:chOff x="838200" y="24917400"/>
              <a:chExt cx="7357532" cy="3810000"/>
            </a:xfrm>
          </p:grpSpPr>
          <p:pic>
            <p:nvPicPr>
              <p:cNvPr id="65" name="Picture 3"/>
              <p:cNvPicPr>
                <a:picLocks noChangeAspect="1" noChangeArrowheads="1"/>
              </p:cNvPicPr>
              <p:nvPr/>
            </p:nvPicPr>
            <p:blipFill>
              <a:blip r:embed="rId5" cstate="print"/>
              <a:srcRect l="65417" t="62906" r="1250" b="6325"/>
              <a:stretch>
                <a:fillRect/>
              </a:stretch>
            </p:blipFill>
            <p:spPr bwMode="auto">
              <a:xfrm>
                <a:off x="1828800" y="25146000"/>
                <a:ext cx="6366932" cy="3581400"/>
              </a:xfrm>
              <a:prstGeom prst="rect">
                <a:avLst/>
              </a:prstGeom>
              <a:noFill/>
              <a:ln w="9525">
                <a:noFill/>
                <a:miter lim="800000"/>
                <a:headEnd/>
                <a:tailEnd/>
              </a:ln>
            </p:spPr>
          </p:pic>
          <p:cxnSp>
            <p:nvCxnSpPr>
              <p:cNvPr id="66" name="Straight Arrow Connector 65"/>
              <p:cNvCxnSpPr>
                <a:stCxn id="69" idx="2"/>
              </p:cNvCxnSpPr>
              <p:nvPr/>
            </p:nvCxnSpPr>
            <p:spPr>
              <a:xfrm>
                <a:off x="1271172" y="26063377"/>
                <a:ext cx="1395828" cy="114002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2514600" y="25374600"/>
                <a:ext cx="865943" cy="307777"/>
              </a:xfrm>
              <a:prstGeom prst="rect">
                <a:avLst/>
              </a:prstGeom>
              <a:noFill/>
              <a:ln w="28575">
                <a:solidFill>
                  <a:srgbClr val="FF0000"/>
                </a:solidFill>
              </a:ln>
            </p:spPr>
            <p:txBody>
              <a:bodyPr wrap="none" rtlCol="0">
                <a:spAutoFit/>
              </a:bodyPr>
              <a:lstStyle/>
              <a:p>
                <a:r>
                  <a:rPr lang="en-US" sz="1400" b="1" dirty="0" smtClean="0"/>
                  <a:t>Sample 1</a:t>
                </a:r>
                <a:endParaRPr lang="en-US" sz="1400" b="1" dirty="0"/>
              </a:p>
            </p:txBody>
          </p:sp>
          <p:cxnSp>
            <p:nvCxnSpPr>
              <p:cNvPr id="68" name="Straight Arrow Connector 67"/>
              <p:cNvCxnSpPr>
                <a:stCxn id="67" idx="2"/>
              </p:cNvCxnSpPr>
              <p:nvPr/>
            </p:nvCxnSpPr>
            <p:spPr>
              <a:xfrm>
                <a:off x="2947572" y="25682377"/>
                <a:ext cx="468727" cy="152102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838200" y="25755600"/>
                <a:ext cx="865943" cy="307777"/>
              </a:xfrm>
              <a:prstGeom prst="rect">
                <a:avLst/>
              </a:prstGeom>
              <a:noFill/>
              <a:ln w="28575">
                <a:solidFill>
                  <a:srgbClr val="FF0000"/>
                </a:solidFill>
              </a:ln>
            </p:spPr>
            <p:txBody>
              <a:bodyPr wrap="none" rtlCol="0">
                <a:spAutoFit/>
              </a:bodyPr>
              <a:lstStyle/>
              <a:p>
                <a:r>
                  <a:rPr lang="en-US" sz="1400" b="1" dirty="0" smtClean="0"/>
                  <a:t>Sample 2</a:t>
                </a:r>
                <a:endParaRPr lang="en-US" sz="1400" b="1" dirty="0"/>
              </a:p>
            </p:txBody>
          </p:sp>
          <p:cxnSp>
            <p:nvCxnSpPr>
              <p:cNvPr id="70" name="Straight Arrow Connector 69"/>
              <p:cNvCxnSpPr/>
              <p:nvPr/>
            </p:nvCxnSpPr>
            <p:spPr>
              <a:xfrm flipH="1" flipV="1">
                <a:off x="4343400" y="25450800"/>
                <a:ext cx="304800" cy="3810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72" idx="2"/>
              </p:cNvCxnSpPr>
              <p:nvPr/>
            </p:nvCxnSpPr>
            <p:spPr>
              <a:xfrm flipH="1">
                <a:off x="4724405" y="27434977"/>
                <a:ext cx="190496" cy="67520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4267200" y="27127200"/>
                <a:ext cx="1295400"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b="1" dirty="0" smtClean="0"/>
                  <a:t>Cell Line 2</a:t>
                </a:r>
                <a:endParaRPr lang="en-US" sz="1900" b="1" dirty="0"/>
              </a:p>
            </p:txBody>
          </p:sp>
          <p:sp>
            <p:nvSpPr>
              <p:cNvPr id="73" name="Rectangle 72"/>
              <p:cNvSpPr/>
              <p:nvPr/>
            </p:nvSpPr>
            <p:spPr>
              <a:xfrm>
                <a:off x="4648200" y="25831800"/>
                <a:ext cx="936475" cy="307777"/>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1400" b="1" dirty="0" smtClean="0"/>
                  <a:t>Cell Line 1</a:t>
                </a:r>
                <a:endParaRPr lang="en-US" sz="1400" dirty="0"/>
              </a:p>
            </p:txBody>
          </p:sp>
          <p:cxnSp>
            <p:nvCxnSpPr>
              <p:cNvPr id="74" name="Straight Arrow Connector 73"/>
              <p:cNvCxnSpPr>
                <a:stCxn id="75" idx="3"/>
              </p:cNvCxnSpPr>
              <p:nvPr/>
            </p:nvCxnSpPr>
            <p:spPr>
              <a:xfrm>
                <a:off x="6270475" y="27966889"/>
                <a:ext cx="739925" cy="747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5334000" y="27813000"/>
                <a:ext cx="936475" cy="307777"/>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sz="1400" b="1" dirty="0" smtClean="0"/>
                  <a:t>Cell Line 3</a:t>
                </a:r>
                <a:endParaRPr lang="en-US" sz="1400" dirty="0"/>
              </a:p>
            </p:txBody>
          </p:sp>
          <p:sp>
            <p:nvSpPr>
              <p:cNvPr id="76" name="TextBox 75"/>
              <p:cNvSpPr txBox="1"/>
              <p:nvPr/>
            </p:nvSpPr>
            <p:spPr>
              <a:xfrm>
                <a:off x="5379692" y="24917400"/>
                <a:ext cx="2440668" cy="307777"/>
              </a:xfrm>
              <a:prstGeom prst="rect">
                <a:avLst/>
              </a:prstGeom>
              <a:noFill/>
            </p:spPr>
            <p:txBody>
              <a:bodyPr wrap="none" rtlCol="0">
                <a:spAutoFit/>
              </a:bodyPr>
              <a:lstStyle/>
              <a:p>
                <a:r>
                  <a:rPr lang="en-US" sz="1400" b="1" dirty="0" smtClean="0"/>
                  <a:t>Gender (Male [M], Female [F])</a:t>
                </a:r>
                <a:endParaRPr lang="en-US" sz="1400" b="1" dirty="0"/>
              </a:p>
            </p:txBody>
          </p:sp>
        </p:grpSp>
        <p:sp>
          <p:nvSpPr>
            <p:cNvPr id="77" name="TextBox 76"/>
            <p:cNvSpPr txBox="1"/>
            <p:nvPr/>
          </p:nvSpPr>
          <p:spPr>
            <a:xfrm>
              <a:off x="24003002" y="7010400"/>
              <a:ext cx="4495800" cy="2708414"/>
            </a:xfrm>
            <a:prstGeom prst="rect">
              <a:avLst/>
            </a:prstGeom>
            <a:noFill/>
          </p:spPr>
          <p:txBody>
            <a:bodyPr wrap="square" lIns="91426" tIns="45710" rIns="91426" bIns="45710" rtlCol="0">
              <a:spAutoFit/>
            </a:bodyPr>
            <a:lstStyle/>
            <a:p>
              <a:r>
                <a:rPr lang="en-US" sz="3400" b="1" dirty="0" smtClean="0"/>
                <a:t>Fig. 2 </a:t>
              </a:r>
              <a:r>
                <a:rPr lang="en-US" sz="3400" dirty="0" smtClean="0"/>
                <a:t>X-chromosome methylation is gender dependent and can be an indication of a faulty or mislabeled sample.</a:t>
              </a:r>
              <a:endParaRPr lang="en-US" sz="3400" b="1" dirty="0"/>
            </a:p>
          </p:txBody>
        </p:sp>
        <p:pic>
          <p:nvPicPr>
            <p:cNvPr id="78" name="Picture 5"/>
            <p:cNvPicPr>
              <a:picLocks noChangeAspect="1" noChangeArrowheads="1"/>
            </p:cNvPicPr>
            <p:nvPr/>
          </p:nvPicPr>
          <p:blipFill rotWithShape="1">
            <a:blip r:embed="rId6" cstate="print"/>
            <a:srcRect l="1394" t="12308" r="74167" b="52137"/>
            <a:stretch/>
          </p:blipFill>
          <p:spPr bwMode="auto">
            <a:xfrm>
              <a:off x="24612600" y="13157616"/>
              <a:ext cx="3810000" cy="3377784"/>
            </a:xfrm>
            <a:prstGeom prst="rect">
              <a:avLst/>
            </a:prstGeom>
            <a:noFill/>
            <a:ln w="9525">
              <a:noFill/>
              <a:miter lim="800000"/>
              <a:headEnd/>
              <a:tailEnd/>
            </a:ln>
          </p:spPr>
        </p:pic>
        <p:pic>
          <p:nvPicPr>
            <p:cNvPr id="79" name="Picture 2"/>
            <p:cNvPicPr>
              <a:picLocks noChangeAspect="1" noChangeArrowheads="1"/>
            </p:cNvPicPr>
            <p:nvPr/>
          </p:nvPicPr>
          <p:blipFill rotWithShape="1">
            <a:blip r:embed="rId7" cstate="print"/>
            <a:srcRect l="30210" t="10256" r="45833" b="52137"/>
            <a:stretch/>
          </p:blipFill>
          <p:spPr bwMode="auto">
            <a:xfrm>
              <a:off x="16764000" y="12852817"/>
              <a:ext cx="3752363" cy="3589387"/>
            </a:xfrm>
            <a:prstGeom prst="rect">
              <a:avLst/>
            </a:prstGeom>
            <a:noFill/>
            <a:ln w="9525">
              <a:noFill/>
              <a:miter lim="800000"/>
              <a:headEnd/>
              <a:tailEnd/>
            </a:ln>
          </p:spPr>
        </p:pic>
        <p:sp>
          <p:nvSpPr>
            <p:cNvPr id="80" name="TextBox 79"/>
            <p:cNvSpPr txBox="1"/>
            <p:nvPr/>
          </p:nvSpPr>
          <p:spPr>
            <a:xfrm>
              <a:off x="17526002" y="13101934"/>
              <a:ext cx="2362200" cy="461664"/>
            </a:xfrm>
            <a:prstGeom prst="rect">
              <a:avLst/>
            </a:prstGeom>
            <a:noFill/>
          </p:spPr>
          <p:txBody>
            <a:bodyPr wrap="square" lIns="91426" tIns="45710" rIns="91426" bIns="45710" rtlCol="0">
              <a:spAutoFit/>
            </a:bodyPr>
            <a:lstStyle/>
            <a:p>
              <a:pPr algn="ctr"/>
              <a:r>
                <a:rPr lang="en-US" sz="2400" b="1" dirty="0" smtClean="0"/>
                <a:t>Raw Beta-values</a:t>
              </a:r>
              <a:endParaRPr lang="en-US" sz="2400" b="1" dirty="0"/>
            </a:p>
          </p:txBody>
        </p:sp>
        <p:sp>
          <p:nvSpPr>
            <p:cNvPr id="81" name="TextBox 80"/>
            <p:cNvSpPr txBox="1"/>
            <p:nvPr/>
          </p:nvSpPr>
          <p:spPr>
            <a:xfrm>
              <a:off x="25069800" y="13101934"/>
              <a:ext cx="3143251" cy="461664"/>
            </a:xfrm>
            <a:prstGeom prst="rect">
              <a:avLst/>
            </a:prstGeom>
            <a:noFill/>
          </p:spPr>
          <p:txBody>
            <a:bodyPr wrap="square" lIns="91426" tIns="45710" rIns="91426" bIns="45710" rtlCol="0">
              <a:spAutoFit/>
            </a:bodyPr>
            <a:lstStyle/>
            <a:p>
              <a:pPr algn="ctr"/>
              <a:r>
                <a:rPr lang="en-US" sz="2400" b="1" dirty="0" smtClean="0"/>
                <a:t>Out-of-band Method</a:t>
              </a:r>
              <a:endParaRPr lang="en-US" sz="2400" b="1" dirty="0"/>
            </a:p>
          </p:txBody>
        </p:sp>
        <p:pic>
          <p:nvPicPr>
            <p:cNvPr id="133" name="Picture 3"/>
            <p:cNvPicPr>
              <a:picLocks noChangeAspect="1" noChangeArrowheads="1"/>
            </p:cNvPicPr>
            <p:nvPr/>
          </p:nvPicPr>
          <p:blipFill rotWithShape="1">
            <a:blip r:embed="rId8" cstate="print"/>
            <a:srcRect l="1414" t="12308" r="74167" b="52137"/>
            <a:stretch/>
          </p:blipFill>
          <p:spPr bwMode="auto">
            <a:xfrm>
              <a:off x="20650200" y="13157616"/>
              <a:ext cx="3733802" cy="3312821"/>
            </a:xfrm>
            <a:prstGeom prst="rect">
              <a:avLst/>
            </a:prstGeom>
            <a:noFill/>
            <a:ln w="9525">
              <a:noFill/>
              <a:miter lim="800000"/>
              <a:headEnd/>
              <a:tailEnd/>
            </a:ln>
          </p:spPr>
        </p:pic>
        <p:sp>
          <p:nvSpPr>
            <p:cNvPr id="134" name="TextBox 133"/>
            <p:cNvSpPr txBox="1"/>
            <p:nvPr/>
          </p:nvSpPr>
          <p:spPr>
            <a:xfrm>
              <a:off x="20955000" y="13101934"/>
              <a:ext cx="3143251" cy="461664"/>
            </a:xfrm>
            <a:prstGeom prst="rect">
              <a:avLst/>
            </a:prstGeom>
            <a:noFill/>
          </p:spPr>
          <p:txBody>
            <a:bodyPr wrap="square" lIns="91426" tIns="45710" rIns="91426" bIns="45710" rtlCol="0">
              <a:spAutoFit/>
            </a:bodyPr>
            <a:lstStyle/>
            <a:p>
              <a:pPr algn="ctr"/>
              <a:r>
                <a:rPr lang="en-US" sz="2400" b="1" dirty="0" err="1" smtClean="0"/>
                <a:t>GenomeStudio</a:t>
              </a:r>
              <a:endParaRPr lang="en-US" sz="2400" b="1" dirty="0"/>
            </a:p>
          </p:txBody>
        </p:sp>
        <p:pic>
          <p:nvPicPr>
            <p:cNvPr id="137" name="Picture 136" descr="GS_q5_AVG_beta_b123_colorbias_sum.png"/>
            <p:cNvPicPr>
              <a:picLocks noChangeAspect="1"/>
            </p:cNvPicPr>
            <p:nvPr/>
          </p:nvPicPr>
          <p:blipFill>
            <a:blip r:embed="rId9" cstate="print"/>
            <a:srcRect l="1927" t="6309" r="1832" b="53013"/>
            <a:stretch>
              <a:fillRect/>
            </a:stretch>
          </p:blipFill>
          <p:spPr>
            <a:xfrm>
              <a:off x="16383000" y="18211800"/>
              <a:ext cx="12420600" cy="2919046"/>
            </a:xfrm>
            <a:prstGeom prst="rect">
              <a:avLst/>
            </a:prstGeom>
          </p:spPr>
        </p:pic>
        <p:pic>
          <p:nvPicPr>
            <p:cNvPr id="138" name="Picture 137" descr="GS_q5_AVG_beta_b123_colorbias_db_sum.png"/>
            <p:cNvPicPr>
              <a:picLocks noChangeAspect="1"/>
            </p:cNvPicPr>
            <p:nvPr/>
          </p:nvPicPr>
          <p:blipFill>
            <a:blip r:embed="rId10" cstate="print"/>
            <a:srcRect l="1988" t="6780" b="54009"/>
            <a:stretch>
              <a:fillRect/>
            </a:stretch>
          </p:blipFill>
          <p:spPr>
            <a:xfrm>
              <a:off x="16383000" y="21107400"/>
              <a:ext cx="12674600" cy="2819400"/>
            </a:xfrm>
            <a:prstGeom prst="rect">
              <a:avLst/>
            </a:prstGeom>
          </p:spPr>
        </p:pic>
        <p:sp>
          <p:nvSpPr>
            <p:cNvPr id="139" name="TextBox 138"/>
            <p:cNvSpPr txBox="1"/>
            <p:nvPr/>
          </p:nvSpPr>
          <p:spPr>
            <a:xfrm>
              <a:off x="15773400" y="21640800"/>
              <a:ext cx="615553" cy="1553887"/>
            </a:xfrm>
            <a:prstGeom prst="rect">
              <a:avLst/>
            </a:prstGeom>
            <a:noFill/>
          </p:spPr>
          <p:txBody>
            <a:bodyPr vert="vert270" wrap="none" rtlCol="0">
              <a:spAutoFit/>
            </a:bodyPr>
            <a:lstStyle/>
            <a:p>
              <a:r>
                <a:rPr lang="en-US" sz="2800" b="1" dirty="0" smtClean="0"/>
                <a:t>Corrected</a:t>
              </a:r>
              <a:endParaRPr lang="en-US" sz="2800" b="1" dirty="0"/>
            </a:p>
          </p:txBody>
        </p:sp>
        <p:sp>
          <p:nvSpPr>
            <p:cNvPr id="140" name="TextBox 139"/>
            <p:cNvSpPr txBox="1"/>
            <p:nvPr/>
          </p:nvSpPr>
          <p:spPr>
            <a:xfrm>
              <a:off x="15849600" y="18635521"/>
              <a:ext cx="615553" cy="1938479"/>
            </a:xfrm>
            <a:prstGeom prst="rect">
              <a:avLst/>
            </a:prstGeom>
            <a:noFill/>
          </p:spPr>
          <p:txBody>
            <a:bodyPr vert="vert270" wrap="none" rtlCol="0">
              <a:spAutoFit/>
            </a:bodyPr>
            <a:lstStyle/>
            <a:p>
              <a:r>
                <a:rPr lang="en-US" sz="2800" b="1" dirty="0" smtClean="0"/>
                <a:t>Uncorrected</a:t>
              </a:r>
              <a:endParaRPr lang="en-US" sz="2800" b="1" dirty="0"/>
            </a:p>
          </p:txBody>
        </p:sp>
        <p:sp>
          <p:nvSpPr>
            <p:cNvPr id="141" name="Rectangle 140"/>
            <p:cNvSpPr/>
            <p:nvPr/>
          </p:nvSpPr>
          <p:spPr>
            <a:xfrm>
              <a:off x="16640629" y="18277114"/>
              <a:ext cx="12101285" cy="564968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2" name="Picture 3"/>
            <p:cNvPicPr>
              <a:picLocks noChangeAspect="1" noChangeArrowheads="1"/>
            </p:cNvPicPr>
            <p:nvPr/>
          </p:nvPicPr>
          <p:blipFill>
            <a:blip r:embed="rId11" cstate="print"/>
            <a:srcRect l="1526" t="6923" r="72917" b="50556"/>
            <a:stretch>
              <a:fillRect/>
            </a:stretch>
          </p:blipFill>
          <p:spPr bwMode="auto">
            <a:xfrm>
              <a:off x="16687800" y="28722584"/>
              <a:ext cx="3913156" cy="3967216"/>
            </a:xfrm>
            <a:prstGeom prst="rect">
              <a:avLst/>
            </a:prstGeom>
            <a:noFill/>
            <a:ln w="9525">
              <a:noFill/>
              <a:miter lim="800000"/>
              <a:headEnd/>
              <a:tailEnd/>
            </a:ln>
          </p:spPr>
        </p:pic>
        <p:pic>
          <p:nvPicPr>
            <p:cNvPr id="143" name="Picture 4"/>
            <p:cNvPicPr>
              <a:picLocks noChangeAspect="1" noChangeArrowheads="1"/>
            </p:cNvPicPr>
            <p:nvPr/>
          </p:nvPicPr>
          <p:blipFill>
            <a:blip r:embed="rId12" cstate="print"/>
            <a:srcRect l="1533" t="6838" r="72917" b="50584"/>
            <a:stretch>
              <a:fillRect/>
            </a:stretch>
          </p:blipFill>
          <p:spPr bwMode="auto">
            <a:xfrm>
              <a:off x="20925339" y="28689025"/>
              <a:ext cx="3915862" cy="3976470"/>
            </a:xfrm>
            <a:prstGeom prst="rect">
              <a:avLst/>
            </a:prstGeom>
            <a:noFill/>
            <a:ln w="9525">
              <a:noFill/>
              <a:miter lim="800000"/>
              <a:headEnd/>
              <a:tailEnd/>
            </a:ln>
          </p:spPr>
        </p:pic>
      </p:grpSp>
      <p:grpSp>
        <p:nvGrpSpPr>
          <p:cNvPr id="3" name="Group 2"/>
          <p:cNvGrpSpPr/>
          <p:nvPr/>
        </p:nvGrpSpPr>
        <p:grpSpPr>
          <a:xfrm>
            <a:off x="29946600" y="3276602"/>
            <a:ext cx="13639800" cy="8610598"/>
            <a:chOff x="29718000" y="3810000"/>
            <a:chExt cx="13639800" cy="8610598"/>
          </a:xfrm>
        </p:grpSpPr>
        <p:sp>
          <p:nvSpPr>
            <p:cNvPr id="144" name="Rectangle 143"/>
            <p:cNvSpPr/>
            <p:nvPr/>
          </p:nvSpPr>
          <p:spPr>
            <a:xfrm>
              <a:off x="29718000" y="3810000"/>
              <a:ext cx="4724400" cy="685800"/>
            </a:xfrm>
            <a:prstGeom prst="rect">
              <a:avLst/>
            </a:prstGeom>
            <a:solidFill>
              <a:schemeClr val="bg1"/>
            </a:solidFill>
            <a:ln w="762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6" tIns="45710" rIns="91426" bIns="45710" rtlCol="0" anchor="ctr"/>
            <a:lstStyle/>
            <a:p>
              <a:pPr algn="ctr"/>
              <a:r>
                <a:rPr lang="en-US" sz="3800" b="1" dirty="0" smtClean="0">
                  <a:solidFill>
                    <a:schemeClr val="tx1"/>
                  </a:solidFill>
                </a:rPr>
                <a:t>Validation With RRBS</a:t>
              </a:r>
              <a:endParaRPr lang="en-US" sz="3800" b="1" dirty="0">
                <a:solidFill>
                  <a:schemeClr val="tx1"/>
                </a:solidFill>
              </a:endParaRPr>
            </a:p>
          </p:txBody>
        </p:sp>
        <p:sp>
          <p:nvSpPr>
            <p:cNvPr id="145" name="Rectangle 144"/>
            <p:cNvSpPr/>
            <p:nvPr/>
          </p:nvSpPr>
          <p:spPr>
            <a:xfrm>
              <a:off x="29718000" y="4476749"/>
              <a:ext cx="13639800" cy="7943849"/>
            </a:xfrm>
            <a:prstGeom prst="rect">
              <a:avLst/>
            </a:prstGeom>
            <a:solidFill>
              <a:schemeClr val="bg1"/>
            </a:solidFill>
            <a:ln w="762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6" tIns="45710" rIns="91426" bIns="45710" rtlCol="0" anchor="t"/>
            <a:lstStyle/>
            <a:p>
              <a:r>
                <a:rPr lang="en-US" sz="3400" dirty="0" smtClean="0">
                  <a:solidFill>
                    <a:schemeClr val="tx1"/>
                  </a:solidFill>
                </a:rPr>
                <a:t>Reduced Representation </a:t>
              </a:r>
              <a:r>
                <a:rPr lang="en-US" sz="3400" dirty="0" err="1" smtClean="0">
                  <a:solidFill>
                    <a:schemeClr val="tx1"/>
                  </a:solidFill>
                </a:rPr>
                <a:t>Bisulfite</a:t>
              </a:r>
              <a:r>
                <a:rPr lang="en-US" sz="3400" dirty="0" smtClean="0">
                  <a:solidFill>
                    <a:schemeClr val="tx1"/>
                  </a:solidFill>
                </a:rPr>
                <a:t> Sequencing (RRBS) is the current gold standard method for determine DNA methylation.  We compared ENCODE RRBS and Methyl450K data for NHOST, an </a:t>
              </a:r>
              <a:r>
                <a:rPr lang="en-US" sz="3400" dirty="0" err="1" smtClean="0">
                  <a:solidFill>
                    <a:schemeClr val="tx1"/>
                  </a:solidFill>
                </a:rPr>
                <a:t>osteoblast</a:t>
              </a:r>
              <a:r>
                <a:rPr lang="en-US" sz="3400" dirty="0" smtClean="0">
                  <a:solidFill>
                    <a:schemeClr val="tx1"/>
                  </a:solidFill>
                </a:rPr>
                <a:t> cell line used as a normal comparison for osteosarcoma.</a:t>
              </a:r>
            </a:p>
            <a:p>
              <a:endParaRPr lang="en-US" sz="3400" dirty="0" smtClean="0">
                <a:solidFill>
                  <a:schemeClr val="tx1"/>
                </a:solidFill>
              </a:endParaRPr>
            </a:p>
            <a:p>
              <a:endParaRPr lang="en-US" sz="3400" dirty="0" smtClean="0">
                <a:solidFill>
                  <a:schemeClr val="tx1"/>
                </a:solidFill>
              </a:endParaRPr>
            </a:p>
            <a:p>
              <a:endParaRPr lang="en-US" sz="3400" dirty="0" smtClean="0">
                <a:solidFill>
                  <a:schemeClr val="tx1"/>
                </a:solidFill>
              </a:endParaRPr>
            </a:p>
            <a:p>
              <a:endParaRPr lang="en-US" sz="3400" dirty="0" smtClean="0">
                <a:solidFill>
                  <a:schemeClr val="tx1"/>
                </a:solidFill>
              </a:endParaRPr>
            </a:p>
            <a:p>
              <a:endParaRPr lang="en-US" sz="3400" dirty="0" smtClean="0">
                <a:solidFill>
                  <a:schemeClr val="tx1"/>
                </a:solidFill>
              </a:endParaRPr>
            </a:p>
            <a:p>
              <a:endParaRPr lang="en-US" sz="3400" dirty="0" smtClean="0">
                <a:solidFill>
                  <a:schemeClr val="tx1"/>
                </a:solidFill>
              </a:endParaRPr>
            </a:p>
            <a:p>
              <a:endParaRPr lang="en-US" sz="3400" dirty="0" smtClean="0">
                <a:solidFill>
                  <a:schemeClr val="tx1"/>
                </a:solidFill>
              </a:endParaRPr>
            </a:p>
            <a:p>
              <a:endParaRPr lang="en-US" sz="3400" dirty="0" smtClean="0">
                <a:solidFill>
                  <a:schemeClr val="tx1"/>
                </a:solidFill>
              </a:endParaRPr>
            </a:p>
            <a:p>
              <a:endParaRPr lang="en-US" sz="3400" dirty="0" smtClean="0">
                <a:solidFill>
                  <a:schemeClr val="tx1"/>
                </a:solidFill>
              </a:endParaRPr>
            </a:p>
            <a:p>
              <a:r>
                <a:rPr lang="en-US" sz="3400" dirty="0" smtClean="0">
                  <a:solidFill>
                    <a:schemeClr val="tx1"/>
                  </a:solidFill>
                </a:rPr>
                <a:t>At the extremes, RRBS and Methyl450K agree fairly well while the middle portion of beta-values, or hemi-</a:t>
              </a:r>
              <a:r>
                <a:rPr lang="en-US" sz="3400" dirty="0" err="1" smtClean="0">
                  <a:solidFill>
                    <a:schemeClr val="tx1"/>
                  </a:solidFill>
                </a:rPr>
                <a:t>methylated</a:t>
              </a:r>
              <a:r>
                <a:rPr lang="en-US" sz="3400" dirty="0" smtClean="0">
                  <a:solidFill>
                    <a:schemeClr val="tx1"/>
                  </a:solidFill>
                </a:rPr>
                <a:t> probes are quite variant.</a:t>
              </a:r>
            </a:p>
          </p:txBody>
        </p:sp>
        <p:sp>
          <p:nvSpPr>
            <p:cNvPr id="146" name="Rectangle 145"/>
            <p:cNvSpPr/>
            <p:nvPr/>
          </p:nvSpPr>
          <p:spPr>
            <a:xfrm>
              <a:off x="29756100" y="4434840"/>
              <a:ext cx="4648200" cy="1466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0" rIns="91426" bIns="45710" rtlCol="0" anchor="ctr"/>
            <a:lstStyle/>
            <a:p>
              <a:pPr algn="ctr"/>
              <a:endParaRPr lang="en-US"/>
            </a:p>
          </p:txBody>
        </p:sp>
        <p:pic>
          <p:nvPicPr>
            <p:cNvPr id="147" name="Picture 2"/>
            <p:cNvPicPr>
              <a:picLocks noChangeAspect="1" noChangeArrowheads="1"/>
            </p:cNvPicPr>
            <p:nvPr/>
          </p:nvPicPr>
          <p:blipFill>
            <a:blip r:embed="rId13" cstate="print"/>
            <a:srcRect l="31666" t="6838" r="4583" b="30256"/>
            <a:stretch>
              <a:fillRect/>
            </a:stretch>
          </p:blipFill>
          <p:spPr bwMode="auto">
            <a:xfrm>
              <a:off x="30861000" y="6781800"/>
              <a:ext cx="6336194" cy="3810000"/>
            </a:xfrm>
            <a:prstGeom prst="rect">
              <a:avLst/>
            </a:prstGeom>
            <a:noFill/>
            <a:ln w="9525">
              <a:noFill/>
              <a:miter lim="800000"/>
              <a:headEnd/>
              <a:tailEnd/>
            </a:ln>
          </p:spPr>
        </p:pic>
        <p:sp>
          <p:nvSpPr>
            <p:cNvPr id="149" name="TextBox 148"/>
            <p:cNvSpPr txBox="1"/>
            <p:nvPr/>
          </p:nvSpPr>
          <p:spPr>
            <a:xfrm>
              <a:off x="37338000" y="6781800"/>
              <a:ext cx="5715000" cy="1569660"/>
            </a:xfrm>
            <a:prstGeom prst="rect">
              <a:avLst/>
            </a:prstGeom>
            <a:noFill/>
          </p:spPr>
          <p:txBody>
            <a:bodyPr wrap="square" rtlCol="0">
              <a:spAutoFit/>
            </a:bodyPr>
            <a:lstStyle/>
            <a:p>
              <a:r>
                <a:rPr lang="en-US" sz="3200" b="1" dirty="0" smtClean="0"/>
                <a:t>Fig. 6 </a:t>
              </a:r>
              <a:r>
                <a:rPr lang="en-US" sz="3200" dirty="0" smtClean="0"/>
                <a:t>Beta-value of </a:t>
              </a:r>
              <a:r>
                <a:rPr lang="en-US" sz="3200" dirty="0" err="1" smtClean="0"/>
                <a:t>verlapping</a:t>
              </a:r>
              <a:r>
                <a:rPr lang="en-US" sz="3200" dirty="0" smtClean="0"/>
                <a:t> </a:t>
              </a:r>
              <a:r>
                <a:rPr lang="en-US" sz="3200" dirty="0" err="1" smtClean="0"/>
                <a:t>CpG</a:t>
              </a:r>
              <a:r>
                <a:rPr lang="en-US" sz="3200" dirty="0" smtClean="0"/>
                <a:t> sites between Methyl450K and RRBS data</a:t>
              </a:r>
              <a:endParaRPr lang="en-US" sz="3200" dirty="0"/>
            </a:p>
          </p:txBody>
        </p:sp>
      </p:grpSp>
      <p:grpSp>
        <p:nvGrpSpPr>
          <p:cNvPr id="7" name="Group 6"/>
          <p:cNvGrpSpPr/>
          <p:nvPr/>
        </p:nvGrpSpPr>
        <p:grpSpPr>
          <a:xfrm>
            <a:off x="29946600" y="27770330"/>
            <a:ext cx="13642848" cy="4767070"/>
            <a:chOff x="30022800" y="29751530"/>
            <a:chExt cx="13642848" cy="4767070"/>
          </a:xfrm>
        </p:grpSpPr>
        <p:sp>
          <p:nvSpPr>
            <p:cNvPr id="124" name="Rectangle 123"/>
            <p:cNvSpPr/>
            <p:nvPr/>
          </p:nvSpPr>
          <p:spPr>
            <a:xfrm>
              <a:off x="30022800" y="30361127"/>
              <a:ext cx="13642848" cy="4157473"/>
            </a:xfrm>
            <a:prstGeom prst="rect">
              <a:avLst/>
            </a:prstGeom>
            <a:solidFill>
              <a:schemeClr val="bg1"/>
            </a:solidFill>
            <a:ln w="762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6" tIns="45710" rIns="91426" bIns="45710" rtlCol="0" anchor="t"/>
            <a:lstStyle/>
            <a:p>
              <a:r>
                <a:rPr lang="en-US" sz="2900" dirty="0" smtClean="0">
                  <a:solidFill>
                    <a:schemeClr val="tx1"/>
                  </a:solidFill>
                </a:rPr>
                <a:t>This research was funded by NCI grant (TARGET) CA98543-07S6, CPRIT Grant 2532328402, grants from the </a:t>
              </a:r>
              <a:r>
                <a:rPr lang="en-US" sz="2900" dirty="0" err="1" smtClean="0">
                  <a:solidFill>
                    <a:schemeClr val="tx1"/>
                  </a:solidFill>
                </a:rPr>
                <a:t>Gillson</a:t>
              </a:r>
              <a:r>
                <a:rPr lang="en-US" sz="2900" dirty="0" smtClean="0">
                  <a:solidFill>
                    <a:schemeClr val="tx1"/>
                  </a:solidFill>
                </a:rPr>
                <a:t> </a:t>
              </a:r>
              <a:r>
                <a:rPr lang="en-US" sz="2900" dirty="0" err="1" smtClean="0">
                  <a:solidFill>
                    <a:schemeClr val="tx1"/>
                  </a:solidFill>
                </a:rPr>
                <a:t>Longenbaugh</a:t>
              </a:r>
              <a:r>
                <a:rPr lang="en-US" sz="2900" dirty="0" smtClean="0">
                  <a:solidFill>
                    <a:schemeClr val="tx1"/>
                  </a:solidFill>
                </a:rPr>
                <a:t> Foundation and the Anderson Foundation, and a training fellowship from the Keck Center of the Gulf Coast Consortia, funded by the National Library of Medicine (NLM) grant T15LM007093.</a:t>
              </a:r>
              <a:r>
                <a:rPr lang="en-US" sz="2900" b="1" dirty="0" smtClean="0">
                  <a:solidFill>
                    <a:schemeClr val="tx1"/>
                  </a:solidFill>
                </a:rPr>
                <a:t> </a:t>
              </a:r>
              <a:endParaRPr lang="en-US" sz="2900" dirty="0">
                <a:solidFill>
                  <a:schemeClr val="tx1"/>
                </a:solidFill>
              </a:endParaRPr>
            </a:p>
          </p:txBody>
        </p:sp>
        <p:sp>
          <p:nvSpPr>
            <p:cNvPr id="123" name="Rectangle 122"/>
            <p:cNvSpPr/>
            <p:nvPr/>
          </p:nvSpPr>
          <p:spPr>
            <a:xfrm>
              <a:off x="30022800" y="29751530"/>
              <a:ext cx="4572000" cy="685800"/>
            </a:xfrm>
            <a:prstGeom prst="rect">
              <a:avLst/>
            </a:prstGeom>
            <a:solidFill>
              <a:schemeClr val="bg1"/>
            </a:solidFill>
            <a:ln w="762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6" tIns="45710" rIns="91426" bIns="45710" rtlCol="0" anchor="ctr"/>
            <a:lstStyle/>
            <a:p>
              <a:pPr algn="ctr"/>
              <a:r>
                <a:rPr lang="en-US" sz="3800" b="1" dirty="0" smtClean="0">
                  <a:solidFill>
                    <a:schemeClr val="tx1"/>
                  </a:solidFill>
                </a:rPr>
                <a:t>Acknowledgements</a:t>
              </a:r>
              <a:endParaRPr lang="en-US" sz="3800" b="1" dirty="0">
                <a:solidFill>
                  <a:schemeClr val="tx1"/>
                </a:solidFill>
              </a:endParaRPr>
            </a:p>
          </p:txBody>
        </p:sp>
        <p:sp>
          <p:nvSpPr>
            <p:cNvPr id="125" name="Rectangle 124"/>
            <p:cNvSpPr/>
            <p:nvPr/>
          </p:nvSpPr>
          <p:spPr>
            <a:xfrm>
              <a:off x="30060900" y="30377417"/>
              <a:ext cx="4495800" cy="102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0" rIns="91426" bIns="45710" rtlCol="0" anchor="ctr"/>
            <a:lstStyle/>
            <a:p>
              <a:pPr algn="ctr"/>
              <a:endParaRPr lang="en-US"/>
            </a:p>
          </p:txBody>
        </p:sp>
      </p:grpSp>
      <p:sp>
        <p:nvSpPr>
          <p:cNvPr id="150" name="Rectangle 149"/>
          <p:cNvSpPr/>
          <p:nvPr/>
        </p:nvSpPr>
        <p:spPr>
          <a:xfrm>
            <a:off x="29946600" y="12147082"/>
            <a:ext cx="3733800" cy="685800"/>
          </a:xfrm>
          <a:prstGeom prst="rect">
            <a:avLst/>
          </a:prstGeom>
          <a:solidFill>
            <a:schemeClr val="bg1"/>
          </a:solidFill>
          <a:ln w="762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6" tIns="45710" rIns="91426" bIns="45710" rtlCol="0" anchor="ctr"/>
          <a:lstStyle/>
          <a:p>
            <a:pPr algn="ctr"/>
            <a:r>
              <a:rPr lang="en-US" sz="3800" b="1" dirty="0" smtClean="0">
                <a:solidFill>
                  <a:schemeClr val="tx1"/>
                </a:solidFill>
              </a:rPr>
              <a:t>Further Analysis</a:t>
            </a:r>
            <a:endParaRPr lang="en-US" sz="3800" b="1" dirty="0">
              <a:solidFill>
                <a:schemeClr val="tx1"/>
              </a:solidFill>
            </a:endParaRPr>
          </a:p>
        </p:txBody>
      </p:sp>
      <p:sp>
        <p:nvSpPr>
          <p:cNvPr id="151" name="Rectangle 150"/>
          <p:cNvSpPr/>
          <p:nvPr/>
        </p:nvSpPr>
        <p:spPr>
          <a:xfrm>
            <a:off x="29946600" y="12813832"/>
            <a:ext cx="13639800" cy="14669545"/>
          </a:xfrm>
          <a:prstGeom prst="rect">
            <a:avLst/>
          </a:prstGeom>
          <a:solidFill>
            <a:schemeClr val="bg1"/>
          </a:solidFill>
          <a:ln w="762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6" tIns="45710" rIns="91426" bIns="45710" rtlCol="0" anchor="t"/>
          <a:lstStyle/>
          <a:p>
            <a:r>
              <a:rPr lang="en-US" sz="3400" dirty="0" smtClean="0">
                <a:solidFill>
                  <a:schemeClr val="tx1"/>
                </a:solidFill>
              </a:rPr>
              <a:t>In our integrated analysis with gene expression data, we identified that the most variable regions were often in the shores or shelves, regions several hundred </a:t>
            </a:r>
            <a:r>
              <a:rPr lang="en-US" sz="3400" dirty="0" err="1" smtClean="0">
                <a:solidFill>
                  <a:schemeClr val="tx1"/>
                </a:solidFill>
              </a:rPr>
              <a:t>bp</a:t>
            </a:r>
            <a:r>
              <a:rPr lang="en-US" sz="3400" dirty="0" smtClean="0">
                <a:solidFill>
                  <a:schemeClr val="tx1"/>
                </a:solidFill>
              </a:rPr>
              <a:t> upstream and downstream of the </a:t>
            </a:r>
            <a:r>
              <a:rPr lang="en-US" sz="3400" dirty="0" err="1" smtClean="0">
                <a:solidFill>
                  <a:schemeClr val="tx1"/>
                </a:solidFill>
              </a:rPr>
              <a:t>CpG</a:t>
            </a:r>
            <a:r>
              <a:rPr lang="en-US" sz="3400" dirty="0" smtClean="0">
                <a:solidFill>
                  <a:schemeClr val="tx1"/>
                </a:solidFill>
              </a:rPr>
              <a:t> island.   By comparing the methylation of these regions with corresponding gene expression, we observed that the best correlated probes were also in these regions.  We also evaluated a panel of genes of interest and identified that </a:t>
            </a:r>
            <a:r>
              <a:rPr lang="en-US" sz="3400" dirty="0" smtClean="0">
                <a:solidFill>
                  <a:schemeClr val="tx1"/>
                </a:solidFill>
              </a:rPr>
              <a:t>of the probes with negative </a:t>
            </a:r>
            <a:r>
              <a:rPr lang="en-US" sz="3400" dirty="0" smtClean="0">
                <a:solidFill>
                  <a:schemeClr val="tx1"/>
                </a:solidFill>
              </a:rPr>
              <a:t>correlation with expression, </a:t>
            </a:r>
            <a:r>
              <a:rPr lang="en-US" sz="3400" dirty="0" smtClean="0">
                <a:solidFill>
                  <a:schemeClr val="tx1"/>
                </a:solidFill>
              </a:rPr>
              <a:t>a </a:t>
            </a:r>
            <a:r>
              <a:rPr lang="en-US" sz="3400" dirty="0" err="1" smtClean="0">
                <a:solidFill>
                  <a:schemeClr val="tx1"/>
                </a:solidFill>
              </a:rPr>
              <a:t>majoirty</a:t>
            </a:r>
            <a:r>
              <a:rPr lang="en-US" sz="3400" smtClean="0">
                <a:solidFill>
                  <a:schemeClr val="tx1"/>
                </a:solidFill>
              </a:rPr>
              <a:t> of</a:t>
            </a:r>
            <a:r>
              <a:rPr lang="en-US" sz="3400" smtClean="0">
                <a:solidFill>
                  <a:schemeClr val="tx1"/>
                </a:solidFill>
              </a:rPr>
              <a:t> </a:t>
            </a:r>
            <a:r>
              <a:rPr lang="en-US" sz="3400" dirty="0" smtClean="0">
                <a:solidFill>
                  <a:schemeClr val="tx1"/>
                </a:solidFill>
              </a:rPr>
              <a:t>(~60</a:t>
            </a:r>
            <a:r>
              <a:rPr lang="en-US" sz="3400" smtClean="0">
                <a:solidFill>
                  <a:schemeClr val="tx1"/>
                </a:solidFill>
              </a:rPr>
              <a:t>%) </a:t>
            </a:r>
            <a:r>
              <a:rPr lang="en-US" sz="3400" smtClean="0">
                <a:solidFill>
                  <a:schemeClr val="tx1"/>
                </a:solidFill>
              </a:rPr>
              <a:t>the </a:t>
            </a:r>
            <a:r>
              <a:rPr lang="en-US" sz="3400" dirty="0" smtClean="0">
                <a:solidFill>
                  <a:schemeClr val="tx1"/>
                </a:solidFill>
              </a:rPr>
              <a:t>best correlated probes were located in the shores and shelves.</a:t>
            </a:r>
          </a:p>
          <a:p>
            <a:endParaRPr lang="en-US" sz="3400" dirty="0">
              <a:solidFill>
                <a:schemeClr val="tx1"/>
              </a:solidFill>
            </a:endParaRPr>
          </a:p>
          <a:p>
            <a:endParaRPr lang="en-US" sz="3400" dirty="0" smtClean="0">
              <a:solidFill>
                <a:schemeClr val="tx1"/>
              </a:solidFill>
            </a:endParaRPr>
          </a:p>
          <a:p>
            <a:endParaRPr lang="en-US" sz="3400" dirty="0">
              <a:solidFill>
                <a:schemeClr val="tx1"/>
              </a:solidFill>
            </a:endParaRPr>
          </a:p>
          <a:p>
            <a:endParaRPr lang="en-US" sz="3400" dirty="0" smtClean="0">
              <a:solidFill>
                <a:schemeClr val="tx1"/>
              </a:solidFill>
            </a:endParaRPr>
          </a:p>
          <a:p>
            <a:endParaRPr lang="en-US" sz="3400" dirty="0">
              <a:solidFill>
                <a:schemeClr val="tx1"/>
              </a:solidFill>
            </a:endParaRPr>
          </a:p>
          <a:p>
            <a:endParaRPr lang="en-US" sz="3400" dirty="0" smtClean="0">
              <a:solidFill>
                <a:schemeClr val="tx1"/>
              </a:solidFill>
            </a:endParaRPr>
          </a:p>
          <a:p>
            <a:endParaRPr lang="en-US" sz="3400" dirty="0">
              <a:solidFill>
                <a:schemeClr val="tx1"/>
              </a:solidFill>
            </a:endParaRPr>
          </a:p>
          <a:p>
            <a:endParaRPr lang="en-US" sz="3400" dirty="0" smtClean="0">
              <a:solidFill>
                <a:schemeClr val="tx1"/>
              </a:solidFill>
            </a:endParaRPr>
          </a:p>
          <a:p>
            <a:endParaRPr lang="en-US" sz="3400" dirty="0">
              <a:solidFill>
                <a:schemeClr val="tx1"/>
              </a:solidFill>
            </a:endParaRPr>
          </a:p>
          <a:p>
            <a:endParaRPr lang="en-US" sz="3400" dirty="0" smtClean="0">
              <a:solidFill>
                <a:schemeClr val="tx1"/>
              </a:solidFill>
            </a:endParaRPr>
          </a:p>
          <a:p>
            <a:endParaRPr lang="en-US" sz="3400" dirty="0">
              <a:solidFill>
                <a:schemeClr val="tx1"/>
              </a:solidFill>
            </a:endParaRPr>
          </a:p>
          <a:p>
            <a:endParaRPr lang="en-US" sz="3400" dirty="0" smtClean="0">
              <a:solidFill>
                <a:schemeClr val="tx1"/>
              </a:solidFill>
            </a:endParaRPr>
          </a:p>
          <a:p>
            <a:endParaRPr lang="en-US" sz="3400" dirty="0">
              <a:solidFill>
                <a:schemeClr val="tx1"/>
              </a:solidFill>
            </a:endParaRPr>
          </a:p>
          <a:p>
            <a:endParaRPr lang="en-US" sz="3400" dirty="0" smtClean="0">
              <a:solidFill>
                <a:schemeClr val="tx1"/>
              </a:solidFill>
            </a:endParaRPr>
          </a:p>
          <a:p>
            <a:endParaRPr lang="en-US" sz="3400" dirty="0" smtClean="0">
              <a:solidFill>
                <a:schemeClr val="tx1"/>
              </a:solidFill>
            </a:endParaRPr>
          </a:p>
          <a:p>
            <a:r>
              <a:rPr lang="en-US" sz="3400" dirty="0" smtClean="0">
                <a:solidFill>
                  <a:schemeClr val="tx1"/>
                </a:solidFill>
              </a:rPr>
              <a:t>We have applied a segmentation algorithm to our data to summarize the 450,000 probes closer to a gene-based methylation value for downstream analysis in hierarchical analysis and non-negative matrix factorization as well as evaluating the relationship between </a:t>
            </a:r>
            <a:r>
              <a:rPr lang="en-US" sz="3400" dirty="0" err="1" smtClean="0">
                <a:solidFill>
                  <a:schemeClr val="tx1"/>
                </a:solidFill>
              </a:rPr>
              <a:t>miRNA</a:t>
            </a:r>
            <a:r>
              <a:rPr lang="en-US" sz="3400" dirty="0" smtClean="0">
                <a:solidFill>
                  <a:schemeClr val="tx1"/>
                </a:solidFill>
              </a:rPr>
              <a:t> and methylation.  </a:t>
            </a:r>
          </a:p>
        </p:txBody>
      </p:sp>
      <p:sp>
        <p:nvSpPr>
          <p:cNvPr id="152" name="Rectangle 151"/>
          <p:cNvSpPr/>
          <p:nvPr/>
        </p:nvSpPr>
        <p:spPr>
          <a:xfrm>
            <a:off x="29984701" y="12764302"/>
            <a:ext cx="3657599" cy="129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0" rIns="91426" bIns="45710" rtlCol="0" anchor="ctr"/>
          <a:lstStyle/>
          <a:p>
            <a:pPr algn="ctr"/>
            <a:endParaRPr lang="en-US"/>
          </a:p>
        </p:txBody>
      </p:sp>
      <p:pic>
        <p:nvPicPr>
          <p:cNvPr id="155" name="Picture 154" descr="SaOS2.png"/>
          <p:cNvPicPr>
            <a:picLocks noChangeAspect="1"/>
          </p:cNvPicPr>
          <p:nvPr/>
        </p:nvPicPr>
        <p:blipFill rotWithShape="1">
          <a:blip r:embed="rId14" cstate="print"/>
          <a:srcRect l="2287" t="6250" r="15370" b="5092"/>
          <a:stretch/>
        </p:blipFill>
        <p:spPr>
          <a:xfrm>
            <a:off x="31089600" y="17867900"/>
            <a:ext cx="8229600" cy="3544300"/>
          </a:xfrm>
          <a:prstGeom prst="rect">
            <a:avLst/>
          </a:prstGeom>
        </p:spPr>
      </p:pic>
      <p:graphicFrame>
        <p:nvGraphicFramePr>
          <p:cNvPr id="156" name="Table 155"/>
          <p:cNvGraphicFramePr>
            <a:graphicFrameLocks noGrp="1"/>
          </p:cNvGraphicFramePr>
          <p:nvPr>
            <p:extLst>
              <p:ext uri="{D42A27DB-BD31-4B8C-83A1-F6EECF244321}">
                <p14:modId xmlns:p14="http://schemas.microsoft.com/office/powerpoint/2010/main" xmlns="" val="634221703"/>
              </p:ext>
            </p:extLst>
          </p:nvPr>
        </p:nvGraphicFramePr>
        <p:xfrm>
          <a:off x="40462200" y="22625685"/>
          <a:ext cx="2743200" cy="1986915"/>
        </p:xfrm>
        <a:graphic>
          <a:graphicData uri="http://schemas.openxmlformats.org/drawingml/2006/table">
            <a:tbl>
              <a:tblPr>
                <a:tableStyleId>{22838BEF-8BB2-4498-84A7-C5851F593DF1}</a:tableStyleId>
              </a:tblPr>
              <a:tblGrid>
                <a:gridCol w="1783829"/>
                <a:gridCol w="959371"/>
              </a:tblGrid>
              <a:tr h="190500">
                <a:tc>
                  <a:txBody>
                    <a:bodyPr/>
                    <a:lstStyle/>
                    <a:p>
                      <a:pPr algn="ctr" fontAlgn="b"/>
                      <a:r>
                        <a:rPr lang="en-US" sz="1800" b="1" u="none" strike="noStrike" dirty="0" err="1">
                          <a:solidFill>
                            <a:schemeClr val="bg1"/>
                          </a:solidFill>
                          <a:latin typeface="+mj-lt"/>
                        </a:rPr>
                        <a:t>CpG</a:t>
                      </a:r>
                      <a:r>
                        <a:rPr lang="en-US" sz="1800" b="1" u="none" strike="noStrike" dirty="0">
                          <a:solidFill>
                            <a:schemeClr val="bg1"/>
                          </a:solidFill>
                          <a:latin typeface="+mj-lt"/>
                        </a:rPr>
                        <a:t> Island Region</a:t>
                      </a:r>
                      <a:endParaRPr lang="en-US" sz="1800" b="1" i="0" u="none" strike="noStrike" dirty="0">
                        <a:solidFill>
                          <a:schemeClr val="bg1"/>
                        </a:solidFill>
                        <a:latin typeface="+mj-lt"/>
                      </a:endParaRPr>
                    </a:p>
                  </a:txBody>
                  <a:tcPr marL="9525" marR="9525" marT="9525" marB="0" anchor="b">
                    <a:solidFill>
                      <a:schemeClr val="accent5">
                        <a:lumMod val="75000"/>
                      </a:schemeClr>
                    </a:solidFill>
                  </a:tcPr>
                </a:tc>
                <a:tc>
                  <a:txBody>
                    <a:bodyPr/>
                    <a:lstStyle/>
                    <a:p>
                      <a:pPr algn="ctr" fontAlgn="b"/>
                      <a:r>
                        <a:rPr lang="en-US" sz="1800" b="1" u="none" strike="noStrike" dirty="0">
                          <a:solidFill>
                            <a:schemeClr val="bg1"/>
                          </a:solidFill>
                          <a:latin typeface="+mj-lt"/>
                        </a:rPr>
                        <a:t>Count</a:t>
                      </a:r>
                      <a:endParaRPr lang="en-US" sz="1800" b="1" i="0" u="none" strike="noStrike" dirty="0">
                        <a:solidFill>
                          <a:schemeClr val="bg1"/>
                        </a:solidFill>
                        <a:latin typeface="+mj-lt"/>
                      </a:endParaRPr>
                    </a:p>
                  </a:txBody>
                  <a:tcPr marL="9525" marR="9525" marT="9525" marB="0" anchor="b">
                    <a:solidFill>
                      <a:schemeClr val="accent5">
                        <a:lumMod val="75000"/>
                      </a:schemeClr>
                    </a:solidFill>
                  </a:tcPr>
                </a:tc>
              </a:tr>
              <a:tr h="190500">
                <a:tc>
                  <a:txBody>
                    <a:bodyPr/>
                    <a:lstStyle/>
                    <a:p>
                      <a:pPr algn="ctr" fontAlgn="b"/>
                      <a:r>
                        <a:rPr lang="en-US" sz="1800" b="1" u="none" strike="noStrike" dirty="0" smtClean="0">
                          <a:latin typeface="+mj-lt"/>
                        </a:rPr>
                        <a:t>N. Shore</a:t>
                      </a:r>
                      <a:endParaRPr lang="en-US" sz="1800" b="1" i="0" u="none" strike="noStrike" dirty="0">
                        <a:solidFill>
                          <a:srgbClr val="000000"/>
                        </a:solidFill>
                        <a:latin typeface="+mj-lt"/>
                      </a:endParaRPr>
                    </a:p>
                  </a:txBody>
                  <a:tcPr marL="9525" marR="9525" marT="9525" marB="0" anchor="b"/>
                </a:tc>
                <a:tc>
                  <a:txBody>
                    <a:bodyPr/>
                    <a:lstStyle/>
                    <a:p>
                      <a:pPr algn="ctr" fontAlgn="b"/>
                      <a:r>
                        <a:rPr lang="en-US" sz="1800" b="1" i="0" u="none" strike="noStrike" dirty="0">
                          <a:solidFill>
                            <a:srgbClr val="000000"/>
                          </a:solidFill>
                          <a:latin typeface="+mj-lt"/>
                        </a:rPr>
                        <a:t>28%</a:t>
                      </a:r>
                    </a:p>
                  </a:txBody>
                  <a:tcPr marL="9525" marR="9525" marT="9525" marB="0" anchor="b"/>
                </a:tc>
              </a:tr>
              <a:tr h="190500">
                <a:tc>
                  <a:txBody>
                    <a:bodyPr/>
                    <a:lstStyle/>
                    <a:p>
                      <a:pPr algn="ctr" fontAlgn="b"/>
                      <a:r>
                        <a:rPr lang="en-US" sz="1800" b="1" u="none" strike="noStrike" dirty="0">
                          <a:latin typeface="+mj-lt"/>
                        </a:rPr>
                        <a:t>Island</a:t>
                      </a:r>
                      <a:endParaRPr lang="en-US" sz="1800" b="1" i="0" u="none" strike="noStrike" dirty="0">
                        <a:solidFill>
                          <a:srgbClr val="000000"/>
                        </a:solidFill>
                        <a:latin typeface="+mj-lt"/>
                      </a:endParaRPr>
                    </a:p>
                  </a:txBody>
                  <a:tcPr marL="9525" marR="9525" marT="9525" marB="0" anchor="b"/>
                </a:tc>
                <a:tc>
                  <a:txBody>
                    <a:bodyPr/>
                    <a:lstStyle/>
                    <a:p>
                      <a:pPr algn="ctr" fontAlgn="b"/>
                      <a:r>
                        <a:rPr lang="en-US" sz="1800" b="1" i="0" u="none" strike="noStrike">
                          <a:solidFill>
                            <a:srgbClr val="000000"/>
                          </a:solidFill>
                          <a:latin typeface="+mj-lt"/>
                        </a:rPr>
                        <a:t>22%</a:t>
                      </a:r>
                    </a:p>
                  </a:txBody>
                  <a:tcPr marL="9525" marR="9525" marT="9525" marB="0" anchor="b"/>
                </a:tc>
              </a:tr>
              <a:tr h="190500">
                <a:tc>
                  <a:txBody>
                    <a:bodyPr/>
                    <a:lstStyle/>
                    <a:p>
                      <a:pPr algn="ctr" fontAlgn="b"/>
                      <a:r>
                        <a:rPr lang="en-US" sz="1800" b="1" u="none" strike="noStrike" dirty="0" smtClean="0">
                          <a:latin typeface="+mj-lt"/>
                        </a:rPr>
                        <a:t>S.</a:t>
                      </a:r>
                      <a:r>
                        <a:rPr lang="en-US" sz="1800" b="1" u="none" strike="noStrike" baseline="0" dirty="0" smtClean="0">
                          <a:latin typeface="+mj-lt"/>
                        </a:rPr>
                        <a:t> </a:t>
                      </a:r>
                      <a:r>
                        <a:rPr lang="en-US" sz="1800" b="1" u="none" strike="noStrike" dirty="0" smtClean="0">
                          <a:latin typeface="+mj-lt"/>
                        </a:rPr>
                        <a:t>Shore</a:t>
                      </a:r>
                      <a:endParaRPr lang="en-US" sz="1800" b="1" i="0" u="none" strike="noStrike" dirty="0">
                        <a:solidFill>
                          <a:srgbClr val="000000"/>
                        </a:solidFill>
                        <a:latin typeface="+mj-lt"/>
                      </a:endParaRPr>
                    </a:p>
                  </a:txBody>
                  <a:tcPr marL="9525" marR="9525" marT="9525" marB="0" anchor="b"/>
                </a:tc>
                <a:tc>
                  <a:txBody>
                    <a:bodyPr/>
                    <a:lstStyle/>
                    <a:p>
                      <a:pPr algn="ctr" fontAlgn="b"/>
                      <a:r>
                        <a:rPr lang="en-US" sz="1800" b="1" i="0" u="none" strike="noStrike">
                          <a:solidFill>
                            <a:srgbClr val="000000"/>
                          </a:solidFill>
                          <a:latin typeface="+mj-lt"/>
                        </a:rPr>
                        <a:t>18%</a:t>
                      </a:r>
                    </a:p>
                  </a:txBody>
                  <a:tcPr marL="9525" marR="9525" marT="9525" marB="0" anchor="b"/>
                </a:tc>
              </a:tr>
              <a:tr h="190500">
                <a:tc>
                  <a:txBody>
                    <a:bodyPr/>
                    <a:lstStyle/>
                    <a:p>
                      <a:pPr algn="ctr" fontAlgn="b"/>
                      <a:r>
                        <a:rPr lang="en-US" sz="1800" b="1" u="none" strike="noStrike" dirty="0" smtClean="0">
                          <a:latin typeface="+mj-lt"/>
                        </a:rPr>
                        <a:t>N. Shelf</a:t>
                      </a:r>
                      <a:endParaRPr lang="en-US" sz="1800" b="1" i="0" u="none" strike="noStrike" dirty="0">
                        <a:solidFill>
                          <a:srgbClr val="000000"/>
                        </a:solidFill>
                        <a:latin typeface="+mj-lt"/>
                      </a:endParaRPr>
                    </a:p>
                  </a:txBody>
                  <a:tcPr marL="9525" marR="9525" marT="9525" marB="0" anchor="b"/>
                </a:tc>
                <a:tc>
                  <a:txBody>
                    <a:bodyPr/>
                    <a:lstStyle/>
                    <a:p>
                      <a:pPr algn="ctr" fontAlgn="b"/>
                      <a:r>
                        <a:rPr lang="en-US" sz="1800" b="1" i="0" u="none" strike="noStrike">
                          <a:solidFill>
                            <a:srgbClr val="000000"/>
                          </a:solidFill>
                          <a:latin typeface="+mj-lt"/>
                        </a:rPr>
                        <a:t>12%</a:t>
                      </a:r>
                    </a:p>
                  </a:txBody>
                  <a:tcPr marL="9525" marR="9525" marT="9525" marB="0" anchor="b"/>
                </a:tc>
              </a:tr>
              <a:tr h="190500">
                <a:tc>
                  <a:txBody>
                    <a:bodyPr/>
                    <a:lstStyle/>
                    <a:p>
                      <a:pPr algn="ctr" fontAlgn="b"/>
                      <a:r>
                        <a:rPr lang="en-US" sz="1800" b="1" u="none" strike="noStrike" dirty="0" smtClean="0">
                          <a:latin typeface="+mj-lt"/>
                        </a:rPr>
                        <a:t>S.</a:t>
                      </a:r>
                      <a:r>
                        <a:rPr lang="en-US" sz="1800" b="1" u="none" strike="noStrike" baseline="0" dirty="0" smtClean="0">
                          <a:latin typeface="+mj-lt"/>
                        </a:rPr>
                        <a:t> </a:t>
                      </a:r>
                      <a:r>
                        <a:rPr lang="en-US" sz="1800" b="1" u="none" strike="noStrike" dirty="0" smtClean="0">
                          <a:latin typeface="+mj-lt"/>
                        </a:rPr>
                        <a:t>Shelf</a:t>
                      </a:r>
                      <a:endParaRPr lang="en-US" sz="1800" b="1" i="0" u="none" strike="noStrike" dirty="0">
                        <a:solidFill>
                          <a:srgbClr val="000000"/>
                        </a:solidFill>
                        <a:latin typeface="+mj-lt"/>
                      </a:endParaRPr>
                    </a:p>
                  </a:txBody>
                  <a:tcPr marL="9525" marR="9525" marT="9525" marB="0" anchor="b"/>
                </a:tc>
                <a:tc>
                  <a:txBody>
                    <a:bodyPr/>
                    <a:lstStyle/>
                    <a:p>
                      <a:pPr algn="ctr" fontAlgn="b"/>
                      <a:r>
                        <a:rPr lang="en-US" sz="1800" b="1" i="0" u="none" strike="noStrike" dirty="0">
                          <a:solidFill>
                            <a:srgbClr val="000000"/>
                          </a:solidFill>
                          <a:latin typeface="+mj-lt"/>
                        </a:rPr>
                        <a:t>3%</a:t>
                      </a:r>
                    </a:p>
                  </a:txBody>
                  <a:tcPr marL="9525" marR="9525" marT="9525" marB="0" anchor="b"/>
                </a:tc>
              </a:tr>
              <a:tr h="190500">
                <a:tc>
                  <a:txBody>
                    <a:bodyPr/>
                    <a:lstStyle/>
                    <a:p>
                      <a:pPr algn="ctr" fontAlgn="b"/>
                      <a:r>
                        <a:rPr lang="en-US" sz="1800" b="1" i="0" u="none" strike="noStrike" dirty="0" smtClean="0">
                          <a:solidFill>
                            <a:srgbClr val="000000"/>
                          </a:solidFill>
                          <a:latin typeface="+mj-lt"/>
                        </a:rPr>
                        <a:t>Not In</a:t>
                      </a:r>
                      <a:r>
                        <a:rPr lang="en-US" sz="1800" b="1" i="0" u="none" strike="noStrike" baseline="0" dirty="0" smtClean="0">
                          <a:solidFill>
                            <a:srgbClr val="000000"/>
                          </a:solidFill>
                          <a:latin typeface="+mj-lt"/>
                        </a:rPr>
                        <a:t> Island</a:t>
                      </a:r>
                      <a:endParaRPr lang="en-US" sz="1800" b="1" i="0" u="none" strike="noStrike" dirty="0">
                        <a:solidFill>
                          <a:srgbClr val="000000"/>
                        </a:solidFill>
                        <a:latin typeface="+mj-lt"/>
                      </a:endParaRPr>
                    </a:p>
                  </a:txBody>
                  <a:tcPr marL="9525" marR="9525" marT="9525" marB="0" anchor="b"/>
                </a:tc>
                <a:tc>
                  <a:txBody>
                    <a:bodyPr/>
                    <a:lstStyle/>
                    <a:p>
                      <a:pPr algn="ctr" fontAlgn="b"/>
                      <a:r>
                        <a:rPr lang="en-US" sz="1800" b="1" i="0" u="none" strike="noStrike" dirty="0" smtClean="0">
                          <a:solidFill>
                            <a:srgbClr val="000000"/>
                          </a:solidFill>
                          <a:latin typeface="+mj-lt"/>
                        </a:rPr>
                        <a:t>17%</a:t>
                      </a:r>
                      <a:endParaRPr lang="en-US" sz="1800" b="1" i="0" u="none" strike="noStrike" dirty="0">
                        <a:solidFill>
                          <a:srgbClr val="000000"/>
                        </a:solidFill>
                        <a:latin typeface="+mj-lt"/>
                      </a:endParaRPr>
                    </a:p>
                  </a:txBody>
                  <a:tcPr marL="9525" marR="9525" marT="9525" marB="0" anchor="b"/>
                </a:tc>
              </a:tr>
            </a:tbl>
          </a:graphicData>
        </a:graphic>
      </p:graphicFrame>
      <p:graphicFrame>
        <p:nvGraphicFramePr>
          <p:cNvPr id="157" name="Table 156"/>
          <p:cNvGraphicFramePr>
            <a:graphicFrameLocks noGrp="1"/>
          </p:cNvGraphicFramePr>
          <p:nvPr>
            <p:extLst>
              <p:ext uri="{D42A27DB-BD31-4B8C-83A1-F6EECF244321}">
                <p14:modId xmlns:p14="http://schemas.microsoft.com/office/powerpoint/2010/main" xmlns="" val="1625186997"/>
              </p:ext>
            </p:extLst>
          </p:nvPr>
        </p:nvGraphicFramePr>
        <p:xfrm>
          <a:off x="40386000" y="17285487"/>
          <a:ext cx="2209800" cy="4819958"/>
        </p:xfrm>
        <a:graphic>
          <a:graphicData uri="http://schemas.openxmlformats.org/drawingml/2006/table">
            <a:tbl>
              <a:tblPr/>
              <a:tblGrid>
                <a:gridCol w="2209800"/>
              </a:tblGrid>
              <a:tr h="199571">
                <a:tc>
                  <a:txBody>
                    <a:bodyPr/>
                    <a:lstStyle/>
                    <a:p>
                      <a:pPr lvl="0" algn="ctr" rtl="0" fontAlgn="b"/>
                      <a:r>
                        <a:rPr lang="en-US" sz="1400" b="0" i="0" u="none" strike="noStrike" dirty="0" smtClean="0">
                          <a:solidFill>
                            <a:schemeClr val="tx1"/>
                          </a:solidFill>
                          <a:latin typeface="Calibri"/>
                        </a:rPr>
                        <a:t>Correlation with Expression</a:t>
                      </a:r>
                      <a:endParaRPr lang="en-US" sz="1400" b="0" i="0" u="none" strike="noStrike" dirty="0">
                        <a:solidFill>
                          <a:schemeClr val="tx1"/>
                        </a:solidFill>
                        <a:latin typeface="Calibri"/>
                      </a:endParaRPr>
                    </a:p>
                  </a:txBody>
                  <a:tcPr marL="5729" marR="5729" marT="5729" marB="0" anchor="b">
                    <a:lnL>
                      <a:noFill/>
                    </a:lnL>
                    <a:lnR>
                      <a:noFill/>
                    </a:lnR>
                    <a:lnT>
                      <a:noFill/>
                    </a:lnT>
                    <a:lnB>
                      <a:noFill/>
                    </a:lnB>
                    <a:solidFill>
                      <a:schemeClr val="bg1">
                        <a:lumMod val="85000"/>
                      </a:schemeClr>
                    </a:solidFill>
                  </a:tcPr>
                </a:tc>
              </a:tr>
              <a:tr h="199571">
                <a:tc>
                  <a:txBody>
                    <a:bodyPr/>
                    <a:lstStyle/>
                    <a:p>
                      <a:pPr lvl="0" algn="ctr" rtl="0" fontAlgn="b"/>
                      <a:r>
                        <a:rPr lang="en-US" sz="1400" b="0" i="0" u="none" strike="noStrike" dirty="0">
                          <a:solidFill>
                            <a:srgbClr val="000000"/>
                          </a:solidFill>
                          <a:latin typeface="Calibri"/>
                        </a:rPr>
                        <a:t>-0.62376816</a:t>
                      </a:r>
                    </a:p>
                  </a:txBody>
                  <a:tcPr marL="5729" marR="5729" marT="5729" marB="0" anchor="b">
                    <a:lnL>
                      <a:noFill/>
                    </a:lnL>
                    <a:lnR>
                      <a:noFill/>
                    </a:lnR>
                    <a:lnT>
                      <a:noFill/>
                    </a:lnT>
                    <a:lnB>
                      <a:noFill/>
                    </a:lnB>
                    <a:solidFill>
                      <a:srgbClr val="F8726C"/>
                    </a:solidFill>
                  </a:tcPr>
                </a:tc>
              </a:tr>
              <a:tr h="199571">
                <a:tc>
                  <a:txBody>
                    <a:bodyPr/>
                    <a:lstStyle/>
                    <a:p>
                      <a:pPr lvl="0" algn="ctr" rtl="0" fontAlgn="b"/>
                      <a:r>
                        <a:rPr lang="en-US" sz="1400" b="0" i="0" u="none" strike="noStrike" dirty="0">
                          <a:solidFill>
                            <a:srgbClr val="000000"/>
                          </a:solidFill>
                          <a:latin typeface="Calibri"/>
                        </a:rPr>
                        <a:t>-0.305188547</a:t>
                      </a:r>
                    </a:p>
                  </a:txBody>
                  <a:tcPr marL="5729" marR="5729" marT="5729" marB="0" anchor="b">
                    <a:lnL>
                      <a:noFill/>
                    </a:lnL>
                    <a:lnR>
                      <a:noFill/>
                    </a:lnR>
                    <a:lnT>
                      <a:noFill/>
                    </a:lnT>
                    <a:lnB>
                      <a:noFill/>
                    </a:lnB>
                    <a:solidFill>
                      <a:srgbClr val="FDCF7E"/>
                    </a:solidFill>
                  </a:tcPr>
                </a:tc>
              </a:tr>
              <a:tr h="199571">
                <a:tc>
                  <a:txBody>
                    <a:bodyPr/>
                    <a:lstStyle/>
                    <a:p>
                      <a:pPr lvl="0" algn="ctr" rtl="0" fontAlgn="b"/>
                      <a:r>
                        <a:rPr lang="en-US" sz="1400" b="0" i="0" u="none" strike="noStrike">
                          <a:solidFill>
                            <a:srgbClr val="000000"/>
                          </a:solidFill>
                          <a:latin typeface="Calibri"/>
                        </a:rPr>
                        <a:t>-0.347304499</a:t>
                      </a:r>
                    </a:p>
                  </a:txBody>
                  <a:tcPr marL="5729" marR="5729" marT="5729" marB="0" anchor="b">
                    <a:lnL>
                      <a:noFill/>
                    </a:lnL>
                    <a:lnR>
                      <a:noFill/>
                    </a:lnR>
                    <a:lnT>
                      <a:noFill/>
                    </a:lnT>
                    <a:lnB>
                      <a:noFill/>
                    </a:lnB>
                    <a:solidFill>
                      <a:srgbClr val="FCC37C"/>
                    </a:solidFill>
                  </a:tcPr>
                </a:tc>
              </a:tr>
              <a:tr h="199571">
                <a:tc>
                  <a:txBody>
                    <a:bodyPr/>
                    <a:lstStyle/>
                    <a:p>
                      <a:pPr lvl="0" algn="ctr" rtl="0" fontAlgn="b"/>
                      <a:r>
                        <a:rPr lang="en-US" sz="1400" b="0" i="0" u="none" strike="noStrike">
                          <a:solidFill>
                            <a:srgbClr val="000000"/>
                          </a:solidFill>
                          <a:latin typeface="Calibri"/>
                        </a:rPr>
                        <a:t>-0.295006278</a:t>
                      </a:r>
                    </a:p>
                  </a:txBody>
                  <a:tcPr marL="5729" marR="5729" marT="5729" marB="0" anchor="b">
                    <a:lnL>
                      <a:noFill/>
                    </a:lnL>
                    <a:lnR>
                      <a:noFill/>
                    </a:lnR>
                    <a:lnT>
                      <a:noFill/>
                    </a:lnT>
                    <a:lnB>
                      <a:noFill/>
                    </a:lnB>
                    <a:solidFill>
                      <a:srgbClr val="FDD27F"/>
                    </a:solidFill>
                  </a:tcPr>
                </a:tc>
              </a:tr>
              <a:tr h="199571">
                <a:tc>
                  <a:txBody>
                    <a:bodyPr/>
                    <a:lstStyle/>
                    <a:p>
                      <a:pPr lvl="0" algn="ctr" rtl="0" fontAlgn="b"/>
                      <a:r>
                        <a:rPr lang="en-US" sz="1400" b="0" i="0" u="none" strike="noStrike">
                          <a:solidFill>
                            <a:srgbClr val="000000"/>
                          </a:solidFill>
                          <a:latin typeface="Calibri"/>
                        </a:rPr>
                        <a:t>-0.27496516</a:t>
                      </a:r>
                    </a:p>
                  </a:txBody>
                  <a:tcPr marL="5729" marR="5729" marT="5729" marB="0" anchor="b">
                    <a:lnL>
                      <a:noFill/>
                    </a:lnL>
                    <a:lnR>
                      <a:noFill/>
                    </a:lnR>
                    <a:lnT>
                      <a:noFill/>
                    </a:lnT>
                    <a:lnB>
                      <a:noFill/>
                    </a:lnB>
                    <a:solidFill>
                      <a:srgbClr val="FDD880"/>
                    </a:solidFill>
                  </a:tcPr>
                </a:tc>
              </a:tr>
              <a:tr h="199571">
                <a:tc>
                  <a:txBody>
                    <a:bodyPr/>
                    <a:lstStyle/>
                    <a:p>
                      <a:pPr lvl="0" algn="ctr" rtl="0" fontAlgn="b"/>
                      <a:r>
                        <a:rPr lang="en-US" sz="1400" b="0" i="0" u="none" strike="noStrike" dirty="0">
                          <a:solidFill>
                            <a:srgbClr val="000000"/>
                          </a:solidFill>
                          <a:latin typeface="Calibri"/>
                        </a:rPr>
                        <a:t>-0.191504729</a:t>
                      </a:r>
                    </a:p>
                  </a:txBody>
                  <a:tcPr marL="5729" marR="5729" marT="5729" marB="0" anchor="b">
                    <a:lnL>
                      <a:noFill/>
                    </a:lnL>
                    <a:lnR>
                      <a:noFill/>
                    </a:lnR>
                    <a:lnT>
                      <a:noFill/>
                    </a:lnT>
                    <a:lnB>
                      <a:noFill/>
                    </a:lnB>
                    <a:solidFill>
                      <a:srgbClr val="F5E984"/>
                    </a:solidFill>
                  </a:tcPr>
                </a:tc>
              </a:tr>
              <a:tr h="199571">
                <a:tc>
                  <a:txBody>
                    <a:bodyPr/>
                    <a:lstStyle/>
                    <a:p>
                      <a:pPr lvl="0" algn="ctr" rtl="0" fontAlgn="b"/>
                      <a:r>
                        <a:rPr lang="en-US" sz="1400" b="0" i="0" u="none" strike="noStrike" dirty="0">
                          <a:solidFill>
                            <a:srgbClr val="000000"/>
                          </a:solidFill>
                          <a:latin typeface="Calibri"/>
                        </a:rPr>
                        <a:t>-0.046950283</a:t>
                      </a:r>
                    </a:p>
                  </a:txBody>
                  <a:tcPr marL="5729" marR="5729" marT="5729" marB="0" anchor="b">
                    <a:lnL>
                      <a:noFill/>
                    </a:lnL>
                    <a:lnR>
                      <a:noFill/>
                    </a:lnR>
                    <a:lnT>
                      <a:noFill/>
                    </a:lnT>
                    <a:lnB>
                      <a:noFill/>
                    </a:lnB>
                    <a:solidFill>
                      <a:srgbClr val="A7D27F"/>
                    </a:solidFill>
                  </a:tcPr>
                </a:tc>
              </a:tr>
              <a:tr h="199571">
                <a:tc>
                  <a:txBody>
                    <a:bodyPr/>
                    <a:lstStyle/>
                    <a:p>
                      <a:pPr lvl="0" algn="ctr" rtl="0" fontAlgn="b"/>
                      <a:r>
                        <a:rPr lang="en-US" sz="1400" b="0" i="0" u="none" strike="noStrike">
                          <a:solidFill>
                            <a:srgbClr val="000000"/>
                          </a:solidFill>
                          <a:latin typeface="Calibri"/>
                        </a:rPr>
                        <a:t>-0.271601115</a:t>
                      </a:r>
                    </a:p>
                  </a:txBody>
                  <a:tcPr marL="5729" marR="5729" marT="5729" marB="0" anchor="b">
                    <a:lnL>
                      <a:noFill/>
                    </a:lnL>
                    <a:lnR>
                      <a:noFill/>
                    </a:lnR>
                    <a:lnT>
                      <a:noFill/>
                    </a:lnT>
                    <a:lnB>
                      <a:noFill/>
                    </a:lnB>
                    <a:solidFill>
                      <a:srgbClr val="FED980"/>
                    </a:solidFill>
                  </a:tcPr>
                </a:tc>
              </a:tr>
              <a:tr h="199571">
                <a:tc>
                  <a:txBody>
                    <a:bodyPr/>
                    <a:lstStyle/>
                    <a:p>
                      <a:pPr lvl="0" algn="ctr" rtl="0" fontAlgn="b"/>
                      <a:r>
                        <a:rPr lang="en-US" sz="1400" b="0" i="0" u="none" strike="noStrike">
                          <a:solidFill>
                            <a:srgbClr val="000000"/>
                          </a:solidFill>
                          <a:latin typeface="Calibri"/>
                        </a:rPr>
                        <a:t>-0.027187016</a:t>
                      </a:r>
                    </a:p>
                  </a:txBody>
                  <a:tcPr marL="5729" marR="5729" marT="5729" marB="0" anchor="b">
                    <a:lnL>
                      <a:noFill/>
                    </a:lnL>
                    <a:lnR>
                      <a:noFill/>
                    </a:lnR>
                    <a:lnT>
                      <a:noFill/>
                    </a:lnT>
                    <a:lnB>
                      <a:noFill/>
                    </a:lnB>
                    <a:solidFill>
                      <a:srgbClr val="9DCF7F"/>
                    </a:solidFill>
                  </a:tcPr>
                </a:tc>
              </a:tr>
              <a:tr h="199571">
                <a:tc>
                  <a:txBody>
                    <a:bodyPr/>
                    <a:lstStyle/>
                    <a:p>
                      <a:pPr lvl="0" algn="ctr" rtl="0" fontAlgn="b"/>
                      <a:r>
                        <a:rPr lang="en-US" sz="1400" b="0" i="0" u="none" strike="noStrike">
                          <a:solidFill>
                            <a:srgbClr val="000000"/>
                          </a:solidFill>
                          <a:latin typeface="Calibri"/>
                        </a:rPr>
                        <a:t>-0.270045844</a:t>
                      </a:r>
                    </a:p>
                  </a:txBody>
                  <a:tcPr marL="5729" marR="5729" marT="5729" marB="0" anchor="b">
                    <a:lnL>
                      <a:noFill/>
                    </a:lnL>
                    <a:lnR>
                      <a:noFill/>
                    </a:lnR>
                    <a:lnT>
                      <a:noFill/>
                    </a:lnT>
                    <a:lnB>
                      <a:noFill/>
                    </a:lnB>
                    <a:solidFill>
                      <a:srgbClr val="FED980"/>
                    </a:solidFill>
                  </a:tcPr>
                </a:tc>
              </a:tr>
              <a:tr h="199571">
                <a:tc>
                  <a:txBody>
                    <a:bodyPr/>
                    <a:lstStyle/>
                    <a:p>
                      <a:pPr lvl="0" algn="ctr" rtl="0" fontAlgn="b"/>
                      <a:r>
                        <a:rPr lang="en-US" sz="1400" b="0" i="0" u="none" strike="noStrike">
                          <a:solidFill>
                            <a:srgbClr val="000000"/>
                          </a:solidFill>
                          <a:latin typeface="Calibri"/>
                        </a:rPr>
                        <a:t>-0.16407816</a:t>
                      </a:r>
                    </a:p>
                  </a:txBody>
                  <a:tcPr marL="5729" marR="5729" marT="5729" marB="0" anchor="b">
                    <a:lnL>
                      <a:noFill/>
                    </a:lnL>
                    <a:lnR>
                      <a:noFill/>
                    </a:lnR>
                    <a:lnT>
                      <a:noFill/>
                    </a:lnT>
                    <a:lnB>
                      <a:noFill/>
                    </a:lnB>
                    <a:solidFill>
                      <a:srgbClr val="E6E483"/>
                    </a:solidFill>
                  </a:tcPr>
                </a:tc>
              </a:tr>
              <a:tr h="199571">
                <a:tc>
                  <a:txBody>
                    <a:bodyPr/>
                    <a:lstStyle/>
                    <a:p>
                      <a:pPr lvl="0" algn="ctr" rtl="0" fontAlgn="b"/>
                      <a:r>
                        <a:rPr lang="en-US" sz="1400" b="0" i="0" u="none" strike="noStrike">
                          <a:solidFill>
                            <a:srgbClr val="000000"/>
                          </a:solidFill>
                          <a:latin typeface="Calibri"/>
                        </a:rPr>
                        <a:t>-0.155006428</a:t>
                      </a:r>
                    </a:p>
                  </a:txBody>
                  <a:tcPr marL="5729" marR="5729" marT="5729" marB="0" anchor="b">
                    <a:lnL>
                      <a:noFill/>
                    </a:lnL>
                    <a:lnR>
                      <a:noFill/>
                    </a:lnR>
                    <a:lnT>
                      <a:noFill/>
                    </a:lnT>
                    <a:lnB>
                      <a:noFill/>
                    </a:lnB>
                    <a:solidFill>
                      <a:srgbClr val="E2E383"/>
                    </a:solidFill>
                  </a:tcPr>
                </a:tc>
              </a:tr>
              <a:tr h="199571">
                <a:tc>
                  <a:txBody>
                    <a:bodyPr/>
                    <a:lstStyle/>
                    <a:p>
                      <a:pPr lvl="0" algn="ctr" rtl="0" fontAlgn="b"/>
                      <a:r>
                        <a:rPr lang="en-US" sz="1400" b="0" i="0" u="none" strike="noStrike" dirty="0">
                          <a:solidFill>
                            <a:srgbClr val="000000"/>
                          </a:solidFill>
                          <a:latin typeface="Calibri"/>
                        </a:rPr>
                        <a:t>-0.193350732</a:t>
                      </a:r>
                    </a:p>
                  </a:txBody>
                  <a:tcPr marL="5729" marR="5729" marT="5729" marB="0" anchor="b">
                    <a:lnL>
                      <a:noFill/>
                    </a:lnL>
                    <a:lnR>
                      <a:noFill/>
                    </a:lnR>
                    <a:lnT>
                      <a:noFill/>
                    </a:lnT>
                    <a:lnB>
                      <a:noFill/>
                    </a:lnB>
                    <a:solidFill>
                      <a:srgbClr val="F6E984"/>
                    </a:solidFill>
                  </a:tcPr>
                </a:tc>
              </a:tr>
              <a:tr h="199571">
                <a:tc>
                  <a:txBody>
                    <a:bodyPr/>
                    <a:lstStyle/>
                    <a:p>
                      <a:pPr lvl="0" algn="ctr" rtl="0" fontAlgn="b"/>
                      <a:r>
                        <a:rPr lang="en-US" sz="1400" b="0" i="0" u="none" strike="noStrike">
                          <a:solidFill>
                            <a:srgbClr val="000000"/>
                          </a:solidFill>
                          <a:latin typeface="Calibri"/>
                        </a:rPr>
                        <a:t>-0.227560306</a:t>
                      </a:r>
                    </a:p>
                  </a:txBody>
                  <a:tcPr marL="5729" marR="5729" marT="5729" marB="0" anchor="b">
                    <a:lnL>
                      <a:noFill/>
                    </a:lnL>
                    <a:lnR>
                      <a:noFill/>
                    </a:lnR>
                    <a:lnT>
                      <a:noFill/>
                    </a:lnT>
                    <a:lnB>
                      <a:noFill/>
                    </a:lnB>
                    <a:solidFill>
                      <a:srgbClr val="FEE683"/>
                    </a:solidFill>
                  </a:tcPr>
                </a:tc>
              </a:tr>
              <a:tr h="199571">
                <a:tc>
                  <a:txBody>
                    <a:bodyPr/>
                    <a:lstStyle/>
                    <a:p>
                      <a:pPr lvl="0" algn="ctr" rtl="0" fontAlgn="b"/>
                      <a:r>
                        <a:rPr lang="en-US" sz="1400" b="0" i="0" u="none" strike="noStrike">
                          <a:solidFill>
                            <a:srgbClr val="000000"/>
                          </a:solidFill>
                          <a:latin typeface="Calibri"/>
                        </a:rPr>
                        <a:t>-0.038588203</a:t>
                      </a:r>
                    </a:p>
                  </a:txBody>
                  <a:tcPr marL="5729" marR="5729" marT="5729" marB="0" anchor="b">
                    <a:lnL>
                      <a:noFill/>
                    </a:lnL>
                    <a:lnR>
                      <a:noFill/>
                    </a:lnR>
                    <a:lnT>
                      <a:noFill/>
                    </a:lnT>
                    <a:lnB>
                      <a:noFill/>
                    </a:lnB>
                    <a:solidFill>
                      <a:srgbClr val="A3D17F"/>
                    </a:solidFill>
                  </a:tcPr>
                </a:tc>
              </a:tr>
              <a:tr h="199571">
                <a:tc>
                  <a:txBody>
                    <a:bodyPr/>
                    <a:lstStyle/>
                    <a:p>
                      <a:pPr lvl="0" algn="ctr" rtl="0" fontAlgn="b"/>
                      <a:r>
                        <a:rPr lang="en-US" sz="1400" b="0" i="0" u="none" strike="noStrike" dirty="0">
                          <a:solidFill>
                            <a:srgbClr val="000000"/>
                          </a:solidFill>
                          <a:latin typeface="Calibri"/>
                        </a:rPr>
                        <a:t>-0.084274322</a:t>
                      </a:r>
                    </a:p>
                  </a:txBody>
                  <a:tcPr marL="5729" marR="5729" marT="5729" marB="0" anchor="b">
                    <a:lnL>
                      <a:noFill/>
                    </a:lnL>
                    <a:lnR>
                      <a:noFill/>
                    </a:lnR>
                    <a:lnT>
                      <a:noFill/>
                    </a:lnT>
                    <a:lnB>
                      <a:noFill/>
                    </a:lnB>
                    <a:solidFill>
                      <a:srgbClr val="BBD881"/>
                    </a:solidFill>
                  </a:tcPr>
                </a:tc>
              </a:tr>
              <a:tr h="199571">
                <a:tc>
                  <a:txBody>
                    <a:bodyPr/>
                    <a:lstStyle/>
                    <a:p>
                      <a:pPr lvl="0" algn="ctr" rtl="0" fontAlgn="b"/>
                      <a:r>
                        <a:rPr lang="en-US" sz="1400" b="0" i="0" u="none" strike="noStrike">
                          <a:solidFill>
                            <a:srgbClr val="000000"/>
                          </a:solidFill>
                          <a:latin typeface="Calibri"/>
                        </a:rPr>
                        <a:t>0.015382303</a:t>
                      </a:r>
                    </a:p>
                  </a:txBody>
                  <a:tcPr marL="5729" marR="5729" marT="5729" marB="0" anchor="b">
                    <a:lnL>
                      <a:noFill/>
                    </a:lnL>
                    <a:lnR>
                      <a:noFill/>
                    </a:lnR>
                    <a:lnT>
                      <a:noFill/>
                    </a:lnT>
                    <a:lnB>
                      <a:noFill/>
                    </a:lnB>
                    <a:solidFill>
                      <a:srgbClr val="86C87D"/>
                    </a:solidFill>
                  </a:tcPr>
                </a:tc>
              </a:tr>
              <a:tr h="199571">
                <a:tc>
                  <a:txBody>
                    <a:bodyPr/>
                    <a:lstStyle/>
                    <a:p>
                      <a:pPr lvl="0" algn="ctr" rtl="0" fontAlgn="b"/>
                      <a:r>
                        <a:rPr lang="en-US" sz="1400" b="0" i="0" u="none" strike="noStrike" dirty="0">
                          <a:solidFill>
                            <a:srgbClr val="000000"/>
                          </a:solidFill>
                          <a:latin typeface="Calibri"/>
                        </a:rPr>
                        <a:t>-0.393752376</a:t>
                      </a:r>
                    </a:p>
                  </a:txBody>
                  <a:tcPr marL="5729" marR="5729" marT="5729" marB="0" anchor="b">
                    <a:lnL>
                      <a:noFill/>
                    </a:lnL>
                    <a:lnR>
                      <a:noFill/>
                    </a:lnR>
                    <a:lnT>
                      <a:noFill/>
                    </a:lnT>
                    <a:lnB>
                      <a:noFill/>
                    </a:lnB>
                    <a:solidFill>
                      <a:srgbClr val="FCB579"/>
                    </a:solidFill>
                  </a:tcPr>
                </a:tc>
              </a:tr>
              <a:tr h="199571">
                <a:tc>
                  <a:txBody>
                    <a:bodyPr/>
                    <a:lstStyle/>
                    <a:p>
                      <a:pPr lvl="0" algn="ctr" rtl="0" fontAlgn="b"/>
                      <a:r>
                        <a:rPr lang="en-US" sz="1400" b="0" i="0" u="none" strike="noStrike" dirty="0">
                          <a:solidFill>
                            <a:srgbClr val="000000"/>
                          </a:solidFill>
                          <a:latin typeface="Calibri"/>
                        </a:rPr>
                        <a:t>-0.000187383</a:t>
                      </a:r>
                    </a:p>
                  </a:txBody>
                  <a:tcPr marL="5729" marR="5729" marT="5729" marB="0" anchor="b">
                    <a:lnL>
                      <a:noFill/>
                    </a:lnL>
                    <a:lnR>
                      <a:noFill/>
                    </a:lnR>
                    <a:lnT>
                      <a:noFill/>
                    </a:lnT>
                    <a:lnB>
                      <a:noFill/>
                    </a:lnB>
                    <a:solidFill>
                      <a:srgbClr val="8ECB7E"/>
                    </a:solidFill>
                  </a:tcPr>
                </a:tc>
              </a:tr>
              <a:tr h="199571">
                <a:tc>
                  <a:txBody>
                    <a:bodyPr/>
                    <a:lstStyle/>
                    <a:p>
                      <a:pPr lvl="0" algn="ctr" rtl="0" fontAlgn="b"/>
                      <a:r>
                        <a:rPr lang="en-US" sz="1400" b="0" i="0" u="none" strike="noStrike" dirty="0">
                          <a:solidFill>
                            <a:srgbClr val="000000"/>
                          </a:solidFill>
                          <a:latin typeface="Calibri"/>
                        </a:rPr>
                        <a:t>-0.656060842</a:t>
                      </a:r>
                    </a:p>
                  </a:txBody>
                  <a:tcPr marL="5729" marR="5729" marT="5729" marB="0" anchor="b">
                    <a:lnL>
                      <a:noFill/>
                    </a:lnL>
                    <a:lnR>
                      <a:noFill/>
                    </a:lnR>
                    <a:lnT>
                      <a:noFill/>
                    </a:lnT>
                    <a:lnB>
                      <a:noFill/>
                    </a:lnB>
                    <a:solidFill>
                      <a:srgbClr val="F8696B"/>
                    </a:solidFill>
                  </a:tcPr>
                </a:tc>
              </a:tr>
              <a:tr h="199571">
                <a:tc>
                  <a:txBody>
                    <a:bodyPr/>
                    <a:lstStyle/>
                    <a:p>
                      <a:pPr lvl="0" algn="ctr" rtl="0" fontAlgn="b"/>
                      <a:r>
                        <a:rPr lang="en-US" sz="1400" b="0" i="0" u="none" strike="noStrike" dirty="0">
                          <a:solidFill>
                            <a:srgbClr val="000000"/>
                          </a:solidFill>
                          <a:latin typeface="Calibri"/>
                        </a:rPr>
                        <a:t>-0.418481961</a:t>
                      </a:r>
                    </a:p>
                  </a:txBody>
                  <a:tcPr marL="5729" marR="5729" marT="5729" marB="0" anchor="b">
                    <a:lnL>
                      <a:noFill/>
                    </a:lnL>
                    <a:lnR>
                      <a:noFill/>
                    </a:lnR>
                    <a:lnT>
                      <a:noFill/>
                    </a:lnT>
                    <a:lnB>
                      <a:noFill/>
                    </a:lnB>
                    <a:solidFill>
                      <a:srgbClr val="FBAE78"/>
                    </a:solidFill>
                  </a:tcPr>
                </a:tc>
              </a:tr>
            </a:tbl>
          </a:graphicData>
        </a:graphic>
      </p:graphicFrame>
      <p:sp>
        <p:nvSpPr>
          <p:cNvPr id="8" name="TextBox 7"/>
          <p:cNvSpPr txBox="1"/>
          <p:nvPr/>
        </p:nvSpPr>
        <p:spPr>
          <a:xfrm>
            <a:off x="16388953" y="15860837"/>
            <a:ext cx="10820401" cy="1138773"/>
          </a:xfrm>
          <a:prstGeom prst="rect">
            <a:avLst/>
          </a:prstGeom>
          <a:noFill/>
        </p:spPr>
        <p:txBody>
          <a:bodyPr wrap="square" rtlCol="0">
            <a:spAutoFit/>
          </a:bodyPr>
          <a:lstStyle/>
          <a:p>
            <a:r>
              <a:rPr lang="en-US" sz="3400" b="1" dirty="0" smtClean="0"/>
              <a:t>Fig. 3 </a:t>
            </a:r>
            <a:r>
              <a:rPr lang="en-US" sz="3400" dirty="0" smtClean="0"/>
              <a:t>Comparison of </a:t>
            </a:r>
            <a:r>
              <a:rPr lang="en-US" sz="3400" b="1" dirty="0" smtClean="0"/>
              <a:t>beta-values </a:t>
            </a:r>
            <a:r>
              <a:rPr lang="en-US" sz="3400" dirty="0" smtClean="0"/>
              <a:t>of different background correction methods to raw data.</a:t>
            </a:r>
            <a:endParaRPr lang="en-US" sz="3400" b="1" dirty="0"/>
          </a:p>
        </p:txBody>
      </p:sp>
      <p:sp>
        <p:nvSpPr>
          <p:cNvPr id="93" name="TextBox 92"/>
          <p:cNvSpPr txBox="1"/>
          <p:nvPr/>
        </p:nvSpPr>
        <p:spPr>
          <a:xfrm>
            <a:off x="16383000" y="23473827"/>
            <a:ext cx="10820401" cy="615553"/>
          </a:xfrm>
          <a:prstGeom prst="rect">
            <a:avLst/>
          </a:prstGeom>
          <a:noFill/>
        </p:spPr>
        <p:txBody>
          <a:bodyPr wrap="square" rtlCol="0">
            <a:spAutoFit/>
          </a:bodyPr>
          <a:lstStyle/>
          <a:p>
            <a:r>
              <a:rPr lang="en-US" sz="3400" b="1" dirty="0" smtClean="0"/>
              <a:t>Fig. 4 </a:t>
            </a:r>
            <a:r>
              <a:rPr lang="en-US" sz="3400" dirty="0" err="1" smtClean="0"/>
              <a:t>Lumi</a:t>
            </a:r>
            <a:r>
              <a:rPr lang="en-US" sz="3400" dirty="0" smtClean="0"/>
              <a:t> dye-bias correction on 117 TARGET samples</a:t>
            </a:r>
            <a:endParaRPr lang="en-US" sz="3400" b="1" dirty="0"/>
          </a:p>
        </p:txBody>
      </p:sp>
      <p:sp>
        <p:nvSpPr>
          <p:cNvPr id="9" name="TextBox 8"/>
          <p:cNvSpPr txBox="1"/>
          <p:nvPr/>
        </p:nvSpPr>
        <p:spPr>
          <a:xfrm>
            <a:off x="21814484" y="27636740"/>
            <a:ext cx="2283767" cy="461665"/>
          </a:xfrm>
          <a:prstGeom prst="rect">
            <a:avLst/>
          </a:prstGeom>
          <a:noFill/>
        </p:spPr>
        <p:txBody>
          <a:bodyPr wrap="none" rtlCol="0">
            <a:spAutoFit/>
          </a:bodyPr>
          <a:lstStyle/>
          <a:p>
            <a:r>
              <a:rPr lang="en-US" sz="2400" dirty="0" smtClean="0"/>
              <a:t>BMIQ Correction</a:t>
            </a:r>
            <a:endParaRPr lang="en-US" sz="2400" dirty="0"/>
          </a:p>
        </p:txBody>
      </p:sp>
      <p:sp>
        <p:nvSpPr>
          <p:cNvPr id="94" name="TextBox 93"/>
          <p:cNvSpPr txBox="1"/>
          <p:nvPr/>
        </p:nvSpPr>
        <p:spPr>
          <a:xfrm>
            <a:off x="17741549" y="27656135"/>
            <a:ext cx="1931106" cy="461665"/>
          </a:xfrm>
          <a:prstGeom prst="rect">
            <a:avLst/>
          </a:prstGeom>
          <a:noFill/>
        </p:spPr>
        <p:txBody>
          <a:bodyPr wrap="none" rtlCol="0">
            <a:spAutoFit/>
          </a:bodyPr>
          <a:lstStyle/>
          <a:p>
            <a:r>
              <a:rPr lang="en-US" sz="2400" dirty="0" smtClean="0"/>
              <a:t>No Correction</a:t>
            </a:r>
            <a:endParaRPr lang="en-US" sz="2400" dirty="0"/>
          </a:p>
        </p:txBody>
      </p:sp>
      <p:sp>
        <p:nvSpPr>
          <p:cNvPr id="95" name="TextBox 94"/>
          <p:cNvSpPr txBox="1"/>
          <p:nvPr/>
        </p:nvSpPr>
        <p:spPr>
          <a:xfrm>
            <a:off x="24841201" y="27965400"/>
            <a:ext cx="4343399" cy="2185214"/>
          </a:xfrm>
          <a:prstGeom prst="rect">
            <a:avLst/>
          </a:prstGeom>
          <a:noFill/>
        </p:spPr>
        <p:txBody>
          <a:bodyPr wrap="square" rtlCol="0">
            <a:spAutoFit/>
          </a:bodyPr>
          <a:lstStyle/>
          <a:p>
            <a:r>
              <a:rPr lang="en-US" sz="3400" b="1" dirty="0" smtClean="0"/>
              <a:t>Fig. 5 </a:t>
            </a:r>
            <a:r>
              <a:rPr lang="en-US" sz="3400" dirty="0" smtClean="0"/>
              <a:t>Comparison of BMIQ and raw </a:t>
            </a:r>
            <a:r>
              <a:rPr lang="en-US" sz="3400" dirty="0" err="1" smtClean="0"/>
              <a:t>Infinium</a:t>
            </a:r>
            <a:r>
              <a:rPr lang="en-US" sz="3400" dirty="0" smtClean="0"/>
              <a:t> I and </a:t>
            </a:r>
            <a:r>
              <a:rPr lang="en-US" sz="3400" dirty="0" err="1" smtClean="0"/>
              <a:t>Infinium</a:t>
            </a:r>
            <a:r>
              <a:rPr lang="en-US" sz="3400" dirty="0" smtClean="0"/>
              <a:t> II assay probes</a:t>
            </a:r>
            <a:endParaRPr lang="en-US" sz="3400" b="1" dirty="0"/>
          </a:p>
        </p:txBody>
      </p:sp>
      <p:sp>
        <p:nvSpPr>
          <p:cNvPr id="10" name="TextBox 9"/>
          <p:cNvSpPr txBox="1"/>
          <p:nvPr/>
        </p:nvSpPr>
        <p:spPr>
          <a:xfrm>
            <a:off x="17221200" y="29058007"/>
            <a:ext cx="1207638" cy="400110"/>
          </a:xfrm>
          <a:prstGeom prst="rect">
            <a:avLst/>
          </a:prstGeom>
          <a:noFill/>
        </p:spPr>
        <p:txBody>
          <a:bodyPr wrap="none" rtlCol="0">
            <a:spAutoFit/>
          </a:bodyPr>
          <a:lstStyle/>
          <a:p>
            <a:r>
              <a:rPr lang="en-US" sz="2000" b="1" dirty="0" err="1" smtClean="0">
                <a:solidFill>
                  <a:schemeClr val="accent2"/>
                </a:solidFill>
              </a:rPr>
              <a:t>Infinium</a:t>
            </a:r>
            <a:r>
              <a:rPr lang="en-US" sz="2000" b="1" dirty="0" smtClean="0">
                <a:solidFill>
                  <a:schemeClr val="accent2"/>
                </a:solidFill>
              </a:rPr>
              <a:t> I</a:t>
            </a:r>
            <a:endParaRPr lang="en-US" sz="2000" b="1" dirty="0">
              <a:solidFill>
                <a:schemeClr val="accent2"/>
              </a:solidFill>
            </a:endParaRPr>
          </a:p>
        </p:txBody>
      </p:sp>
      <p:sp>
        <p:nvSpPr>
          <p:cNvPr id="107" name="TextBox 106"/>
          <p:cNvSpPr txBox="1"/>
          <p:nvPr/>
        </p:nvSpPr>
        <p:spPr>
          <a:xfrm>
            <a:off x="18549050" y="30861000"/>
            <a:ext cx="1276568" cy="400110"/>
          </a:xfrm>
          <a:prstGeom prst="rect">
            <a:avLst/>
          </a:prstGeom>
          <a:noFill/>
        </p:spPr>
        <p:txBody>
          <a:bodyPr wrap="none" rtlCol="0">
            <a:spAutoFit/>
          </a:bodyPr>
          <a:lstStyle/>
          <a:p>
            <a:r>
              <a:rPr lang="en-US" sz="2000" b="1" dirty="0" err="1" smtClean="0">
                <a:solidFill>
                  <a:srgbClr val="0070C0"/>
                </a:solidFill>
              </a:rPr>
              <a:t>Infinium</a:t>
            </a:r>
            <a:r>
              <a:rPr lang="en-US" sz="2000" b="1" dirty="0" smtClean="0">
                <a:solidFill>
                  <a:srgbClr val="0070C0"/>
                </a:solidFill>
              </a:rPr>
              <a:t> II</a:t>
            </a:r>
            <a:endParaRPr lang="en-US" sz="2000" b="1" dirty="0">
              <a:solidFill>
                <a:srgbClr val="0070C0"/>
              </a:solidFill>
            </a:endParaRPr>
          </a:p>
        </p:txBody>
      </p:sp>
      <p:sp>
        <p:nvSpPr>
          <p:cNvPr id="108" name="TextBox 107"/>
          <p:cNvSpPr txBox="1"/>
          <p:nvPr/>
        </p:nvSpPr>
        <p:spPr>
          <a:xfrm>
            <a:off x="21534361" y="29156801"/>
            <a:ext cx="1207638" cy="400110"/>
          </a:xfrm>
          <a:prstGeom prst="rect">
            <a:avLst/>
          </a:prstGeom>
          <a:noFill/>
        </p:spPr>
        <p:txBody>
          <a:bodyPr wrap="none" rtlCol="0">
            <a:spAutoFit/>
          </a:bodyPr>
          <a:lstStyle/>
          <a:p>
            <a:r>
              <a:rPr lang="en-US" sz="2000" b="1" dirty="0" err="1" smtClean="0">
                <a:solidFill>
                  <a:schemeClr val="accent2"/>
                </a:solidFill>
              </a:rPr>
              <a:t>Infinium</a:t>
            </a:r>
            <a:r>
              <a:rPr lang="en-US" sz="2000" b="1" dirty="0" smtClean="0">
                <a:solidFill>
                  <a:schemeClr val="accent2"/>
                </a:solidFill>
              </a:rPr>
              <a:t> I</a:t>
            </a:r>
            <a:endParaRPr lang="en-US" sz="2000" b="1" dirty="0">
              <a:solidFill>
                <a:schemeClr val="accent2"/>
              </a:solidFill>
            </a:endParaRPr>
          </a:p>
        </p:txBody>
      </p:sp>
      <p:sp>
        <p:nvSpPr>
          <p:cNvPr id="109" name="TextBox 108"/>
          <p:cNvSpPr txBox="1"/>
          <p:nvPr/>
        </p:nvSpPr>
        <p:spPr>
          <a:xfrm>
            <a:off x="22862211" y="30841890"/>
            <a:ext cx="1276568" cy="400110"/>
          </a:xfrm>
          <a:prstGeom prst="rect">
            <a:avLst/>
          </a:prstGeom>
          <a:noFill/>
        </p:spPr>
        <p:txBody>
          <a:bodyPr wrap="none" rtlCol="0">
            <a:spAutoFit/>
          </a:bodyPr>
          <a:lstStyle/>
          <a:p>
            <a:r>
              <a:rPr lang="en-US" sz="2000" b="1" dirty="0" err="1" smtClean="0">
                <a:solidFill>
                  <a:srgbClr val="0070C0"/>
                </a:solidFill>
              </a:rPr>
              <a:t>Infinium</a:t>
            </a:r>
            <a:r>
              <a:rPr lang="en-US" sz="2000" b="1" dirty="0" smtClean="0">
                <a:solidFill>
                  <a:srgbClr val="0070C0"/>
                </a:solidFill>
              </a:rPr>
              <a:t> II</a:t>
            </a:r>
            <a:endParaRPr lang="en-US" sz="2000" b="1" dirty="0">
              <a:solidFill>
                <a:srgbClr val="0070C0"/>
              </a:solidFill>
            </a:endParaRPr>
          </a:p>
        </p:txBody>
      </p:sp>
      <p:cxnSp>
        <p:nvCxnSpPr>
          <p:cNvPr id="14" name="Straight Arrow Connector 13"/>
          <p:cNvCxnSpPr/>
          <p:nvPr/>
        </p:nvCxnSpPr>
        <p:spPr>
          <a:xfrm flipH="1">
            <a:off x="17221200" y="29458117"/>
            <a:ext cx="304802" cy="259883"/>
          </a:xfrm>
          <a:prstGeom prst="straightConnector1">
            <a:avLst/>
          </a:prstGeom>
          <a:ln w="38100">
            <a:tailEnd type="arrow"/>
          </a:ln>
        </p:spPr>
        <p:style>
          <a:lnRef idx="1">
            <a:schemeClr val="accent2"/>
          </a:lnRef>
          <a:fillRef idx="0">
            <a:schemeClr val="accent2"/>
          </a:fillRef>
          <a:effectRef idx="0">
            <a:schemeClr val="accent2"/>
          </a:effectRef>
          <a:fontRef idx="minor">
            <a:schemeClr val="tx1"/>
          </a:fontRef>
        </p:style>
      </p:cxnSp>
      <p:cxnSp>
        <p:nvCxnSpPr>
          <p:cNvPr id="110" name="Straight Arrow Connector 109"/>
          <p:cNvCxnSpPr/>
          <p:nvPr/>
        </p:nvCxnSpPr>
        <p:spPr>
          <a:xfrm flipH="1">
            <a:off x="21462059" y="29556911"/>
            <a:ext cx="304802" cy="259883"/>
          </a:xfrm>
          <a:prstGeom prst="straightConnector1">
            <a:avLst/>
          </a:prstGeom>
          <a:ln w="38100">
            <a:tailEnd type="arrow"/>
          </a:ln>
        </p:spPr>
        <p:style>
          <a:lnRef idx="1">
            <a:schemeClr val="accent2"/>
          </a:lnRef>
          <a:fillRef idx="0">
            <a:schemeClr val="accent2"/>
          </a:fillRef>
          <a:effectRef idx="0">
            <a:schemeClr val="accent2"/>
          </a:effectRef>
          <a:fontRef idx="minor">
            <a:schemeClr val="tx1"/>
          </a:fontRef>
        </p:style>
      </p:cxnSp>
      <p:cxnSp>
        <p:nvCxnSpPr>
          <p:cNvPr id="111" name="Straight Arrow Connector 110"/>
          <p:cNvCxnSpPr/>
          <p:nvPr/>
        </p:nvCxnSpPr>
        <p:spPr>
          <a:xfrm flipH="1">
            <a:off x="18961100" y="31229962"/>
            <a:ext cx="304802" cy="259883"/>
          </a:xfrm>
          <a:prstGeom prst="straightConnector1">
            <a:avLst/>
          </a:prstGeom>
          <a:ln w="38100">
            <a:solidFill>
              <a:schemeClr val="accent1"/>
            </a:solidFill>
            <a:tailEnd type="arrow"/>
          </a:ln>
        </p:spPr>
        <p:style>
          <a:lnRef idx="1">
            <a:schemeClr val="accent2"/>
          </a:lnRef>
          <a:fillRef idx="0">
            <a:schemeClr val="accent2"/>
          </a:fillRef>
          <a:effectRef idx="0">
            <a:schemeClr val="accent2"/>
          </a:effectRef>
          <a:fontRef idx="minor">
            <a:schemeClr val="tx1"/>
          </a:fontRef>
        </p:style>
      </p:cxnSp>
      <p:cxnSp>
        <p:nvCxnSpPr>
          <p:cNvPr id="112" name="Straight Arrow Connector 111"/>
          <p:cNvCxnSpPr/>
          <p:nvPr/>
        </p:nvCxnSpPr>
        <p:spPr>
          <a:xfrm flipH="1">
            <a:off x="23212759" y="31233565"/>
            <a:ext cx="304802" cy="259883"/>
          </a:xfrm>
          <a:prstGeom prst="straightConnector1">
            <a:avLst/>
          </a:prstGeom>
          <a:ln w="38100">
            <a:solidFill>
              <a:schemeClr val="accent1"/>
            </a:solidFill>
            <a:tailEnd type="arrow"/>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16148447" y="12477749"/>
            <a:ext cx="615553" cy="3200876"/>
          </a:xfrm>
          <a:prstGeom prst="rect">
            <a:avLst/>
          </a:prstGeom>
          <a:noFill/>
        </p:spPr>
        <p:txBody>
          <a:bodyPr vert="vert270" wrap="square" rtlCol="0">
            <a:spAutoFit/>
          </a:bodyPr>
          <a:lstStyle/>
          <a:p>
            <a:pPr algn="ctr"/>
            <a:r>
              <a:rPr lang="en-US" sz="2800" b="1" dirty="0" smtClean="0"/>
              <a:t>Frequency</a:t>
            </a:r>
            <a:endParaRPr lang="en-US" sz="2800" b="1" dirty="0"/>
          </a:p>
        </p:txBody>
      </p:sp>
      <p:cxnSp>
        <p:nvCxnSpPr>
          <p:cNvPr id="17" name="Straight Arrow Connector 16"/>
          <p:cNvCxnSpPr/>
          <p:nvPr/>
        </p:nvCxnSpPr>
        <p:spPr>
          <a:xfrm flipV="1">
            <a:off x="16230600" y="12496800"/>
            <a:ext cx="1" cy="320087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a:xfrm>
            <a:off x="28736092" y="18897600"/>
            <a:ext cx="677108" cy="3200876"/>
          </a:xfrm>
          <a:prstGeom prst="rect">
            <a:avLst/>
          </a:prstGeom>
          <a:noFill/>
        </p:spPr>
        <p:txBody>
          <a:bodyPr vert="vert" wrap="square" rtlCol="0">
            <a:spAutoFit/>
          </a:bodyPr>
          <a:lstStyle/>
          <a:p>
            <a:pPr algn="ctr"/>
            <a:r>
              <a:rPr lang="en-US" sz="3200" b="1" dirty="0" smtClean="0"/>
              <a:t>Frequency</a:t>
            </a:r>
            <a:endParaRPr lang="en-US" sz="2400" b="1" dirty="0"/>
          </a:p>
        </p:txBody>
      </p:sp>
      <p:sp>
        <p:nvSpPr>
          <p:cNvPr id="132" name="TextBox 131"/>
          <p:cNvSpPr txBox="1"/>
          <p:nvPr/>
        </p:nvSpPr>
        <p:spPr>
          <a:xfrm>
            <a:off x="18059400" y="32045940"/>
            <a:ext cx="1322798" cy="400110"/>
          </a:xfrm>
          <a:prstGeom prst="rect">
            <a:avLst/>
          </a:prstGeom>
          <a:noFill/>
        </p:spPr>
        <p:txBody>
          <a:bodyPr wrap="none" rtlCol="0">
            <a:spAutoFit/>
          </a:bodyPr>
          <a:lstStyle/>
          <a:p>
            <a:r>
              <a:rPr lang="en-US" sz="2000" b="1" dirty="0" smtClean="0"/>
              <a:t>Beta-value</a:t>
            </a:r>
            <a:endParaRPr lang="en-US" sz="2000" b="1" dirty="0"/>
          </a:p>
        </p:txBody>
      </p:sp>
      <p:sp>
        <p:nvSpPr>
          <p:cNvPr id="135" name="TextBox 134"/>
          <p:cNvSpPr txBox="1"/>
          <p:nvPr/>
        </p:nvSpPr>
        <p:spPr>
          <a:xfrm>
            <a:off x="22299202" y="32045940"/>
            <a:ext cx="1322798" cy="400110"/>
          </a:xfrm>
          <a:prstGeom prst="rect">
            <a:avLst/>
          </a:prstGeom>
          <a:noFill/>
        </p:spPr>
        <p:txBody>
          <a:bodyPr wrap="none" rtlCol="0">
            <a:spAutoFit/>
          </a:bodyPr>
          <a:lstStyle/>
          <a:p>
            <a:r>
              <a:rPr lang="en-US" sz="2000" b="1" dirty="0" smtClean="0"/>
              <a:t>Beta-value</a:t>
            </a:r>
            <a:endParaRPr lang="en-US" sz="2000" b="1" dirty="0"/>
          </a:p>
        </p:txBody>
      </p:sp>
      <p:sp>
        <p:nvSpPr>
          <p:cNvPr id="136" name="TextBox 135"/>
          <p:cNvSpPr txBox="1"/>
          <p:nvPr/>
        </p:nvSpPr>
        <p:spPr>
          <a:xfrm>
            <a:off x="20538758" y="29407047"/>
            <a:ext cx="492443" cy="1450975"/>
          </a:xfrm>
          <a:prstGeom prst="rect">
            <a:avLst/>
          </a:prstGeom>
          <a:noFill/>
        </p:spPr>
        <p:txBody>
          <a:bodyPr vert="vert270" wrap="none" rtlCol="0">
            <a:spAutoFit/>
          </a:bodyPr>
          <a:lstStyle/>
          <a:p>
            <a:r>
              <a:rPr lang="en-US" sz="2000" b="1" dirty="0" smtClean="0"/>
              <a:t>Log Intensity</a:t>
            </a:r>
            <a:endParaRPr lang="en-US" sz="2000" b="1" dirty="0"/>
          </a:p>
        </p:txBody>
      </p:sp>
      <p:sp>
        <p:nvSpPr>
          <p:cNvPr id="148" name="TextBox 147"/>
          <p:cNvSpPr txBox="1"/>
          <p:nvPr/>
        </p:nvSpPr>
        <p:spPr>
          <a:xfrm>
            <a:off x="16271557" y="29413200"/>
            <a:ext cx="492443" cy="1450975"/>
          </a:xfrm>
          <a:prstGeom prst="rect">
            <a:avLst/>
          </a:prstGeom>
          <a:noFill/>
        </p:spPr>
        <p:txBody>
          <a:bodyPr vert="vert270" wrap="none" rtlCol="0">
            <a:spAutoFit/>
          </a:bodyPr>
          <a:lstStyle/>
          <a:p>
            <a:r>
              <a:rPr lang="en-US" sz="2000" b="1" dirty="0" smtClean="0"/>
              <a:t>Log Intensity</a:t>
            </a:r>
            <a:endParaRPr lang="en-US" sz="2000" b="1" dirty="0"/>
          </a:p>
        </p:txBody>
      </p:sp>
      <p:sp>
        <p:nvSpPr>
          <p:cNvPr id="153" name="TextBox 152"/>
          <p:cNvSpPr txBox="1"/>
          <p:nvPr/>
        </p:nvSpPr>
        <p:spPr>
          <a:xfrm>
            <a:off x="31165800" y="10130135"/>
            <a:ext cx="6400800" cy="461665"/>
          </a:xfrm>
          <a:prstGeom prst="rect">
            <a:avLst/>
          </a:prstGeom>
          <a:noFill/>
        </p:spPr>
        <p:txBody>
          <a:bodyPr wrap="square" rtlCol="0">
            <a:spAutoFit/>
          </a:bodyPr>
          <a:lstStyle/>
          <a:p>
            <a:pPr algn="ctr"/>
            <a:r>
              <a:rPr lang="en-US" sz="2400" dirty="0" smtClean="0"/>
              <a:t>Methylation Level of RRBS</a:t>
            </a:r>
            <a:endParaRPr lang="en-US" sz="2400" dirty="0"/>
          </a:p>
        </p:txBody>
      </p:sp>
      <p:sp>
        <p:nvSpPr>
          <p:cNvPr id="159" name="TextBox 158"/>
          <p:cNvSpPr txBox="1"/>
          <p:nvPr/>
        </p:nvSpPr>
        <p:spPr>
          <a:xfrm>
            <a:off x="30556200" y="5499646"/>
            <a:ext cx="553998" cy="5536108"/>
          </a:xfrm>
          <a:prstGeom prst="rect">
            <a:avLst/>
          </a:prstGeom>
          <a:noFill/>
        </p:spPr>
        <p:txBody>
          <a:bodyPr vert="vert270" wrap="square" rtlCol="0">
            <a:spAutoFit/>
          </a:bodyPr>
          <a:lstStyle/>
          <a:p>
            <a:pPr algn="ctr"/>
            <a:r>
              <a:rPr lang="en-US" sz="2400" dirty="0" smtClean="0"/>
              <a:t>Beta-value of Methyl450K Data</a:t>
            </a:r>
            <a:endParaRPr lang="en-US" sz="2400" dirty="0"/>
          </a:p>
        </p:txBody>
      </p:sp>
      <p:sp>
        <p:nvSpPr>
          <p:cNvPr id="160" name="TextBox 159"/>
          <p:cNvSpPr txBox="1"/>
          <p:nvPr/>
        </p:nvSpPr>
        <p:spPr>
          <a:xfrm>
            <a:off x="32004000" y="17597735"/>
            <a:ext cx="6400800"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smtClean="0"/>
              <a:t>Methylation Level of RRBS</a:t>
            </a:r>
            <a:endParaRPr lang="en-US" sz="2400" dirty="0"/>
          </a:p>
        </p:txBody>
      </p:sp>
      <p:sp>
        <p:nvSpPr>
          <p:cNvPr id="161" name="TextBox 160"/>
          <p:cNvSpPr txBox="1"/>
          <p:nvPr/>
        </p:nvSpPr>
        <p:spPr>
          <a:xfrm>
            <a:off x="32004000" y="21483935"/>
            <a:ext cx="6400800" cy="461665"/>
          </a:xfrm>
          <a:prstGeom prst="rect">
            <a:avLst/>
          </a:prstGeom>
          <a:noFill/>
        </p:spPr>
        <p:txBody>
          <a:bodyPr wrap="square" rtlCol="0">
            <a:spAutoFit/>
          </a:bodyPr>
          <a:lstStyle/>
          <a:p>
            <a:pPr algn="ctr"/>
            <a:r>
              <a:rPr lang="en-US" sz="2400" dirty="0" smtClean="0"/>
              <a:t>Location Along Genome</a:t>
            </a:r>
            <a:endParaRPr lang="en-US" sz="2400" dirty="0"/>
          </a:p>
        </p:txBody>
      </p:sp>
      <p:sp>
        <p:nvSpPr>
          <p:cNvPr id="162" name="TextBox 161"/>
          <p:cNvSpPr txBox="1"/>
          <p:nvPr/>
        </p:nvSpPr>
        <p:spPr>
          <a:xfrm>
            <a:off x="30535602" y="17676166"/>
            <a:ext cx="553998" cy="4038601"/>
          </a:xfrm>
          <a:prstGeom prst="rect">
            <a:avLst/>
          </a:prstGeom>
          <a:noFill/>
        </p:spPr>
        <p:txBody>
          <a:bodyPr vert="vert270" wrap="square" rtlCol="0">
            <a:spAutoFit/>
          </a:bodyPr>
          <a:lstStyle/>
          <a:p>
            <a:pPr algn="ctr"/>
            <a:r>
              <a:rPr lang="en-US" sz="2400" dirty="0" smtClean="0"/>
              <a:t>Beta-value</a:t>
            </a:r>
            <a:endParaRPr lang="en-US" sz="2400" dirty="0"/>
          </a:p>
        </p:txBody>
      </p:sp>
      <p:sp>
        <p:nvSpPr>
          <p:cNvPr id="163" name="TextBox 162"/>
          <p:cNvSpPr txBox="1"/>
          <p:nvPr/>
        </p:nvSpPr>
        <p:spPr>
          <a:xfrm>
            <a:off x="30251400" y="22098475"/>
            <a:ext cx="10058400" cy="3046988"/>
          </a:xfrm>
          <a:prstGeom prst="rect">
            <a:avLst/>
          </a:prstGeom>
          <a:noFill/>
        </p:spPr>
        <p:txBody>
          <a:bodyPr wrap="square" rtlCol="0">
            <a:spAutoFit/>
          </a:bodyPr>
          <a:lstStyle/>
          <a:p>
            <a:r>
              <a:rPr lang="en-US" sz="3200" b="1" dirty="0" smtClean="0"/>
              <a:t>Fig. 7 </a:t>
            </a:r>
            <a:r>
              <a:rPr lang="en-US" sz="3200" dirty="0" smtClean="0"/>
              <a:t>Above is the plot of the beta-value along the </a:t>
            </a:r>
            <a:r>
              <a:rPr lang="en-US" sz="3200" dirty="0" err="1" smtClean="0"/>
              <a:t>CpG</a:t>
            </a:r>
            <a:r>
              <a:rPr lang="en-US" sz="3200" dirty="0" smtClean="0"/>
              <a:t> island of a promoter region and the shores and shelves of the islands. The table to the top left is a table of correlation between methylation and expression of the probes in the plot.  The table below shows the proportion of probes with negative correlation in each region near </a:t>
            </a:r>
            <a:r>
              <a:rPr lang="en-US" sz="3200" dirty="0" err="1" smtClean="0"/>
              <a:t>CpG</a:t>
            </a:r>
            <a:r>
              <a:rPr lang="en-US" sz="3200" dirty="0" smtClean="0"/>
              <a:t> islands.</a:t>
            </a:r>
            <a:endParaRPr lang="en-US" sz="3200" dirty="0"/>
          </a:p>
        </p:txBody>
      </p:sp>
      <p:sp>
        <p:nvSpPr>
          <p:cNvPr id="164" name="TextBox 163"/>
          <p:cNvSpPr txBox="1"/>
          <p:nvPr/>
        </p:nvSpPr>
        <p:spPr>
          <a:xfrm>
            <a:off x="33693100" y="18643958"/>
            <a:ext cx="1316386" cy="400110"/>
          </a:xfrm>
          <a:prstGeom prst="rect">
            <a:avLst/>
          </a:prstGeom>
          <a:noFill/>
        </p:spPr>
        <p:txBody>
          <a:bodyPr wrap="none" rtlCol="0">
            <a:spAutoFit/>
          </a:bodyPr>
          <a:lstStyle/>
          <a:p>
            <a:r>
              <a:rPr lang="en-US" sz="2000" b="1" dirty="0" err="1" smtClean="0"/>
              <a:t>CpG</a:t>
            </a:r>
            <a:r>
              <a:rPr lang="en-US" sz="2000" b="1" dirty="0" smtClean="0"/>
              <a:t> Island</a:t>
            </a:r>
            <a:endParaRPr lang="en-US" sz="2000" b="1" dirty="0"/>
          </a:p>
        </p:txBody>
      </p:sp>
      <p:sp>
        <p:nvSpPr>
          <p:cNvPr id="165" name="Rectangle 164"/>
          <p:cNvSpPr/>
          <p:nvPr/>
        </p:nvSpPr>
        <p:spPr>
          <a:xfrm>
            <a:off x="34257697" y="28417838"/>
            <a:ext cx="952500" cy="89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0" rIns="91426" bIns="45710" rtlCol="0" anchor="ctr"/>
          <a:lstStyle/>
          <a:p>
            <a:pPr algn="ctr"/>
            <a:endParaRPr lang="en-US"/>
          </a:p>
        </p:txBody>
      </p:sp>
      <p:pic>
        <p:nvPicPr>
          <p:cNvPr id="25" name="Picture 24" descr="C:\Users\glueck\AppData\Local\Microsoft\Windows\Temporary Internet Files\Content.Outlook\QYJ7J6UC\gcc logo wht bkgd (5).tif"/>
          <p:cNvPicPr/>
          <p:nvPr/>
        </p:nvPicPr>
        <p:blipFill>
          <a:blip r:embed="rId15" cstate="print"/>
          <a:srcRect l="5683" t="8333" b="12500"/>
          <a:stretch>
            <a:fillRect/>
          </a:stretch>
        </p:blipFill>
        <p:spPr bwMode="auto">
          <a:xfrm>
            <a:off x="30231451" y="31486699"/>
            <a:ext cx="4668149" cy="974501"/>
          </a:xfrm>
          <a:prstGeom prst="rect">
            <a:avLst/>
          </a:prstGeom>
          <a:noFill/>
          <a:ln w="9525">
            <a:noFill/>
            <a:miter lim="800000"/>
            <a:headEnd/>
            <a:tailEnd/>
          </a:ln>
        </p:spPr>
      </p:pic>
      <p:pic>
        <p:nvPicPr>
          <p:cNvPr id="23" name="Picture 22" descr="DLDCCLogoHorz.png"/>
          <p:cNvPicPr>
            <a:picLocks noChangeAspect="1"/>
          </p:cNvPicPr>
          <p:nvPr/>
        </p:nvPicPr>
        <p:blipFill>
          <a:blip r:embed="rId16" cstate="print"/>
          <a:stretch>
            <a:fillRect/>
          </a:stretch>
        </p:blipFill>
        <p:spPr>
          <a:xfrm>
            <a:off x="33985200" y="30245526"/>
            <a:ext cx="3783401" cy="1230948"/>
          </a:xfrm>
          <a:prstGeom prst="rect">
            <a:avLst/>
          </a:prstGeom>
        </p:spPr>
      </p:pic>
      <p:pic>
        <p:nvPicPr>
          <p:cNvPr id="24" name="Picture 2" descr="http://www.texaschildrens.org/uploadedImages/Pages/Brochure/tch-logo-brochure.png"/>
          <p:cNvPicPr>
            <a:picLocks noChangeAspect="1" noChangeArrowheads="1"/>
          </p:cNvPicPr>
          <p:nvPr/>
        </p:nvPicPr>
        <p:blipFill>
          <a:blip r:embed="rId17" cstate="print"/>
          <a:srcRect/>
          <a:stretch>
            <a:fillRect/>
          </a:stretch>
        </p:blipFill>
        <p:spPr bwMode="auto">
          <a:xfrm>
            <a:off x="31089600" y="30239652"/>
            <a:ext cx="2611121" cy="1230948"/>
          </a:xfrm>
          <a:prstGeom prst="rect">
            <a:avLst/>
          </a:prstGeom>
          <a:noFill/>
        </p:spPr>
      </p:pic>
      <p:pic>
        <p:nvPicPr>
          <p:cNvPr id="28" name="Picture 2"/>
          <p:cNvPicPr>
            <a:picLocks noChangeAspect="1" noChangeArrowheads="1"/>
          </p:cNvPicPr>
          <p:nvPr/>
        </p:nvPicPr>
        <p:blipFill>
          <a:blip r:embed="rId18" cstate="print"/>
          <a:srcRect l="28244" t="11840" r="54158" b="75213"/>
          <a:stretch>
            <a:fillRect/>
          </a:stretch>
        </p:blipFill>
        <p:spPr bwMode="auto">
          <a:xfrm>
            <a:off x="35661600" y="31154053"/>
            <a:ext cx="3655920" cy="1230947"/>
          </a:xfrm>
          <a:prstGeom prst="rect">
            <a:avLst/>
          </a:prstGeom>
          <a:noFill/>
          <a:ln w="9525">
            <a:noFill/>
            <a:miter lim="800000"/>
            <a:headEnd/>
            <a:tailEnd/>
          </a:ln>
        </p:spPr>
      </p:pic>
      <p:pic>
        <p:nvPicPr>
          <p:cNvPr id="27" name="Picture 2"/>
          <p:cNvPicPr>
            <a:picLocks noChangeAspect="1" noChangeArrowheads="1"/>
          </p:cNvPicPr>
          <p:nvPr/>
        </p:nvPicPr>
        <p:blipFill>
          <a:blip r:embed="rId19" cstate="print"/>
          <a:srcRect/>
          <a:stretch>
            <a:fillRect/>
          </a:stretch>
        </p:blipFill>
        <p:spPr bwMode="auto">
          <a:xfrm>
            <a:off x="38785800" y="30620653"/>
            <a:ext cx="4497492" cy="1230947"/>
          </a:xfrm>
          <a:prstGeom prst="round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751</TotalTime>
  <Words>1202</Words>
  <Application>Microsoft Office PowerPoint</Application>
  <PresentationFormat>Custom</PresentationFormat>
  <Paragraphs>207</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Slide 1</vt:lpstr>
    </vt:vector>
  </TitlesOfParts>
  <Company>Texas Childrens Hospital</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jmsun</dc:creator>
  <cp:lastModifiedBy>jmsun</cp:lastModifiedBy>
  <cp:revision>97</cp:revision>
  <dcterms:created xsi:type="dcterms:W3CDTF">2013-10-29T14:40:21Z</dcterms:created>
  <dcterms:modified xsi:type="dcterms:W3CDTF">2013-11-04T16:21:21Z</dcterms:modified>
</cp:coreProperties>
</file>